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3" r:id="rId3"/>
    <p:sldId id="307" r:id="rId4"/>
    <p:sldId id="309" r:id="rId5"/>
    <p:sldId id="311" r:id="rId6"/>
    <p:sldId id="312" r:id="rId7"/>
    <p:sldId id="315" r:id="rId8"/>
    <p:sldId id="316" r:id="rId9"/>
    <p:sldId id="317" r:id="rId10"/>
    <p:sldId id="314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4CB3A-AA91-4F52-83E9-1A2D875FA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EA455-1FEA-484B-B491-1BB4AABE6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9E955-31D5-43D0-85C2-917B4AF1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77F44-0837-4CB8-94D1-01125DF32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85EFF-2C3C-444A-9071-E16CE5E2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5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7AF9B-BB29-4922-BB1B-B21DEED78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2FEB78-08E1-405C-803F-AED4E8E2C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69047-0318-44C0-B261-38750EF0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2129F-7EBF-4969-806E-A13E0E757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A6B93-6E87-4248-807C-AA5688B5F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00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B07D5E-BF05-454A-A346-B630A42DD1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4D15B6-CD7F-42B3-ACC5-5274F5F6CC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8735E-695B-4F2A-984E-0C6E1F26E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01EFF9-AB54-4A6D-B5EE-CD6BAB53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99BF5-C534-45E1-9E45-9405146C0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97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53C40-4588-4F6B-98C9-DE7B33802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B83D3-CF23-47D9-8484-9809FC421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CD362-F1F6-4B4F-9B3A-C7BD7F19A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4B51D-6987-44EC-A41B-3420C685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D0B08-BE68-4BDA-A53B-ADF879D23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704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4671-1C03-4F19-A8BB-D0D993BE1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3849F-FC3F-474A-A854-66CE477C8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7655F-8360-4EC2-89BE-FFA1824BF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2740A-89D4-4466-BFD5-E842D3FE4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EFCE1-3311-4B1B-B7CF-8015E7D48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2909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FBB83-9B20-4E2F-9350-591F2A32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DE878-FEE6-4DCF-B898-8FE8832012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83DF2-BB10-4994-8621-74175B4982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A582C-E197-41D9-A254-215F9383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86E3C-4743-47FA-BC02-82CB3F92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C3D35-7AED-44C1-83C1-58BD9E37E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3248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EEC5-BD8F-4940-9D0F-F1AF9C4F8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F38B5-A397-4118-B41A-CD11E2CAD1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0CB449-C7C2-49D5-A536-0ADD3A6A3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A075A-A580-4C0B-96A8-D50BFDB89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A7B79-E33A-46B0-950A-012B16476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276EF1-26AB-410D-AB5B-B9B5C26CA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F0B006-A99E-40A4-961C-59D0071B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796B53-790B-42DD-9755-2A566FBC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59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0389F-2EFA-4848-8969-7AB7427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1E35A8-D641-42E6-8D21-171623092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44039-1248-4D91-AC7A-46DE41555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7F2919-27A1-44A1-8A6E-3C5500644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11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A23B8-3E08-4EA7-B759-2168FF56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E64484-C2C5-447D-AA6C-E4D2E462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DC060-2D1D-442E-AEDD-CC50D967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8478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4489B-BEF8-4DD7-8FAD-A52E80AD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1B455-106D-4FB3-AC7C-64539B863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4CDDF-ABE4-4EC2-9007-849A033A3D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B5EAD-BBC6-4C98-BB4E-442AD14E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D83D5-3D54-4785-9163-1D6847885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F204FC-8BA9-4E1D-A3CF-5802DB987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89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D869C-2CE9-41E3-839C-7119CA9A3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3EAED-0505-4BFE-990C-25B8E3AF3D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A2D953-972A-4AA3-AC79-05D76F609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24EE9A-FFA4-477B-BB34-0ACF131D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90DBBF-DA5D-4821-B772-07A55B33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41405-4E5A-4EF5-8609-149BCF76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8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E83C0-E48D-48E8-B017-495A028D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31A96-FA82-4F83-A6BF-3CD15AEE5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6A34D-8725-4E12-99D6-3F24901AA9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7A30C-C306-4B08-90C0-59C4BB73D60E}" type="datetimeFigureOut">
              <a:rPr lang="nl-NL" smtClean="0"/>
              <a:t>11-1-2021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3EA86A-23F6-43FD-B537-71359CC779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378AA-6FE2-4F5C-AAC2-CF6D57AED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A767-7366-414A-9402-A09B766182E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96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0D8074-88A3-4B85-A876-5347DE1302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br>
              <a:rPr lang="nl-NL" sz="4800" dirty="0"/>
            </a:br>
            <a:r>
              <a:rPr lang="nl-NL" sz="4800" dirty="0"/>
              <a:t>NEN Connect Modules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23A95-9C46-43C9-9019-645F1834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pPr algn="l"/>
            <a:r>
              <a:rPr lang="nl-NL" sz="2000" dirty="0">
                <a:latin typeface="+mj-lt"/>
              </a:rPr>
              <a:t>15 januari 2021</a:t>
            </a:r>
            <a:br>
              <a:rPr lang="nl-NL" sz="2000" dirty="0">
                <a:latin typeface="+mj-lt"/>
              </a:rPr>
            </a:br>
            <a:r>
              <a:rPr lang="nl-NL" sz="2000" dirty="0">
                <a:latin typeface="+mj-lt"/>
              </a:rPr>
              <a:t>NEN Connect </a:t>
            </a:r>
            <a:r>
              <a:rPr lang="nl-NL" sz="2000" dirty="0" err="1">
                <a:latin typeface="+mj-lt"/>
              </a:rPr>
              <a:t>webinar</a:t>
            </a:r>
            <a:endParaRPr lang="nl-NL" sz="2000" dirty="0">
              <a:latin typeface="+mj-lt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4" name="Picture 6" descr="NEN Connect - Mga App sa Google Play">
            <a:extLst>
              <a:ext uri="{FF2B5EF4-FFF2-40B4-BE49-F238E27FC236}">
                <a16:creationId xmlns:a16="http://schemas.microsoft.com/office/drawing/2014/main" id="{037A5561-35E6-44AF-9CFC-859A10BEC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657" y="625683"/>
            <a:ext cx="5707359" cy="570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123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0EC7A90-A3AF-4E0B-BA00-F675AB4EF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2" y="0"/>
            <a:ext cx="12187076" cy="6858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A3BA579-F3F0-4A44-A40E-6CE057E5DC56}"/>
              </a:ext>
            </a:extLst>
          </p:cNvPr>
          <p:cNvSpPr txBox="1"/>
          <p:nvPr/>
        </p:nvSpPr>
        <p:spPr>
          <a:xfrm>
            <a:off x="2516458" y="5285678"/>
            <a:ext cx="7159083" cy="1200329"/>
          </a:xfrm>
          <a:prstGeom prst="rect">
            <a:avLst/>
          </a:prstGeom>
          <a:solidFill>
            <a:srgbClr val="FFFFFF">
              <a:alpha val="4902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600" dirty="0">
                <a:solidFill>
                  <a:schemeClr val="bg1"/>
                </a:solidFill>
                <a:latin typeface="+mj-lt"/>
              </a:rPr>
              <a:t>meer informatie:</a:t>
            </a:r>
          </a:p>
          <a:p>
            <a:pPr algn="ctr"/>
            <a:r>
              <a:rPr lang="nl-NL" sz="3600" dirty="0">
                <a:solidFill>
                  <a:schemeClr val="bg1"/>
                </a:solidFill>
                <a:latin typeface="+mj-lt"/>
              </a:rPr>
              <a:t>www.nenconnect.nl/modules</a:t>
            </a:r>
          </a:p>
        </p:txBody>
      </p:sp>
    </p:spTree>
    <p:extLst>
      <p:ext uri="{BB962C8B-B14F-4D97-AF65-F5344CB8AC3E}">
        <p14:creationId xmlns:p14="http://schemas.microsoft.com/office/powerpoint/2010/main" val="235079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F36C5C-D464-483B-82C9-DEF0BCDD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176446" cy="2852737"/>
          </a:xfrm>
        </p:spPr>
        <p:txBody>
          <a:bodyPr anchor="ctr">
            <a:normAutofit/>
          </a:bodyPr>
          <a:lstStyle/>
          <a:p>
            <a:pPr fontAlgn="base"/>
            <a:r>
              <a:rPr lang="nl-NL" sz="32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"Met NEN Connect </a:t>
            </a:r>
            <a:r>
              <a:rPr lang="nl-NL" sz="3200" b="1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helpen</a:t>
            </a:r>
            <a:r>
              <a:rPr lang="nl-NL" sz="32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 we u bij het toepassen van normen. We geven u de </a:t>
            </a:r>
            <a:r>
              <a:rPr lang="nl-NL" sz="3200" b="1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juiste informatie en tools</a:t>
            </a:r>
            <a:r>
              <a:rPr lang="nl-NL" sz="32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 om uw werk </a:t>
            </a:r>
            <a:r>
              <a:rPr lang="nl-NL" sz="3200" b="1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zo slim mogelijk</a:t>
            </a:r>
            <a:r>
              <a:rPr lang="nl-NL" sz="3200" i="1" dirty="0">
                <a:solidFill>
                  <a:schemeClr val="bg1">
                    <a:lumMod val="50000"/>
                  </a:schemeClr>
                </a:solidFill>
                <a:cs typeface="Arial" panose="020B0604020202020204" pitchFamily="34" charset="0"/>
              </a:rPr>
              <a:t> te doen.</a:t>
            </a:r>
            <a:endParaRPr lang="nl-NL" sz="3600" dirty="0">
              <a:solidFill>
                <a:schemeClr val="bg1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1E1F6-6202-4293-B39C-E1F8881ABC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>
                <a:latin typeface="+mj-lt"/>
                <a:cs typeface="Arial" panose="020B0604020202020204" pitchFamily="34" charset="0"/>
              </a:rPr>
              <a:t>Het NEN Connect Team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64CD96-9464-4370-AA6B-E65C967679CA}"/>
              </a:ext>
            </a:extLst>
          </p:cNvPr>
          <p:cNvSpPr/>
          <p:nvPr/>
        </p:nvSpPr>
        <p:spPr>
          <a:xfrm>
            <a:off x="831850" y="614567"/>
            <a:ext cx="704088" cy="14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18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picture containing person, building, hand, building material&#10;&#10;Description automatically generated">
            <a:extLst>
              <a:ext uri="{FF2B5EF4-FFF2-40B4-BE49-F238E27FC236}">
                <a16:creationId xmlns:a16="http://schemas.microsoft.com/office/drawing/2014/main" id="{F7DF1BE3-21AB-4B34-BBE8-09F3EF3B83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99" r="5648" b="12067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BC974-30AB-45D9-B017-07FD5BA30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987552"/>
            <a:ext cx="3850177" cy="1298448"/>
          </a:xfrm>
        </p:spPr>
        <p:txBody>
          <a:bodyPr anchor="b">
            <a:normAutofit fontScale="90000"/>
          </a:bodyPr>
          <a:lstStyle/>
          <a:p>
            <a:r>
              <a:rPr lang="nl-NL" sz="3600" dirty="0">
                <a:cs typeface="Arial" panose="020B0604020202020204" pitchFamily="34" charset="0"/>
              </a:rPr>
              <a:t>NEN Connect </a:t>
            </a:r>
            <a:br>
              <a:rPr lang="nl-NL" sz="3600" dirty="0">
                <a:cs typeface="Arial" panose="020B0604020202020204" pitchFamily="34" charset="0"/>
              </a:rPr>
            </a:br>
            <a:r>
              <a:rPr lang="nl-NL" sz="3600" dirty="0">
                <a:cs typeface="Arial" panose="020B0604020202020204" pitchFamily="34" charset="0"/>
              </a:rPr>
              <a:t>verrijkt met modules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B889C86-8564-4D72-A87C-1559B9023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667506" cy="3207258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2400" dirty="0">
                <a:latin typeface="+mj-lt"/>
                <a:cs typeface="Arial" panose="020B0604020202020204" pitchFamily="34" charset="0"/>
              </a:rPr>
              <a:t>Bespaar tijd en </a:t>
            </a:r>
            <a:br>
              <a:rPr lang="nl-NL" sz="2400" dirty="0">
                <a:latin typeface="+mj-lt"/>
                <a:cs typeface="Arial" panose="020B0604020202020204" pitchFamily="34" charset="0"/>
              </a:rPr>
            </a:br>
            <a:r>
              <a:rPr lang="nl-NL" sz="2400" dirty="0">
                <a:latin typeface="+mj-lt"/>
                <a:cs typeface="Arial" panose="020B0604020202020204" pitchFamily="34" charset="0"/>
              </a:rPr>
              <a:t>vergroot het gemak </a:t>
            </a:r>
            <a:br>
              <a:rPr lang="nl-NL" sz="2400" dirty="0">
                <a:latin typeface="+mj-lt"/>
                <a:cs typeface="Arial" panose="020B0604020202020204" pitchFamily="34" charset="0"/>
              </a:rPr>
            </a:br>
            <a:r>
              <a:rPr lang="nl-NL" sz="2400" dirty="0">
                <a:latin typeface="+mj-lt"/>
                <a:cs typeface="Arial" panose="020B0604020202020204" pitchFamily="34" charset="0"/>
              </a:rPr>
              <a:t>voor uw gebruikers</a:t>
            </a:r>
          </a:p>
          <a:p>
            <a:endParaRPr lang="en-US" sz="2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5792277-8978-4786-9B34-2E7935008A38}"/>
              </a:ext>
            </a:extLst>
          </p:cNvPr>
          <p:cNvSpPr/>
          <p:nvPr/>
        </p:nvSpPr>
        <p:spPr>
          <a:xfrm>
            <a:off x="424815" y="770383"/>
            <a:ext cx="704088" cy="14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39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6784-0416-4261-99F3-1B3DA0AC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15" y="987424"/>
            <a:ext cx="3932237" cy="1069975"/>
          </a:xfrm>
        </p:spPr>
        <p:txBody>
          <a:bodyPr anchor="ctr"/>
          <a:lstStyle/>
          <a:p>
            <a:r>
              <a:rPr lang="nl-NL" dirty="0">
                <a:cs typeface="Arial" panose="020B0604020202020204" pitchFamily="34" charset="0"/>
              </a:rPr>
              <a:t>Wet- &amp; Regelgeving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8B095-C191-4CC3-9AD9-A13FBEA93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CA60D-1BBA-4281-966C-B667DE9C9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4815" y="2057400"/>
            <a:ext cx="4214092" cy="3811588"/>
          </a:xfrm>
        </p:spPr>
        <p:txBody>
          <a:bodyPr>
            <a:normAutofit/>
          </a:bodyPr>
          <a:lstStyle/>
          <a:p>
            <a:r>
              <a:rPr lang="nl-NL" sz="2000" dirty="0">
                <a:latin typeface="+mj-lt"/>
                <a:cs typeface="Arial" panose="020B0604020202020204" pitchFamily="34" charset="0"/>
              </a:rPr>
              <a:t>In samenwerking met KOOP heeft NEN een koppeling aangelegd tussen lido.nl / overheid.wetten.nl en NEN Connect. </a:t>
            </a:r>
            <a:br>
              <a:rPr lang="nl-NL" sz="2000" dirty="0">
                <a:latin typeface="+mj-lt"/>
                <a:cs typeface="Arial" panose="020B0604020202020204" pitchFamily="34" charset="0"/>
              </a:rPr>
            </a:br>
            <a:br>
              <a:rPr lang="nl-NL" sz="2000" dirty="0">
                <a:latin typeface="+mj-lt"/>
                <a:cs typeface="Arial" panose="020B0604020202020204" pitchFamily="34" charset="0"/>
              </a:rPr>
            </a:br>
            <a:r>
              <a:rPr lang="nl-NL" sz="2000" dirty="0">
                <a:latin typeface="+mj-lt"/>
                <a:cs typeface="Arial" panose="020B0604020202020204" pitchFamily="34" charset="0"/>
              </a:rPr>
              <a:t>Normen waarnaar verwezen worden in wet- en regelgeving krijgen in NEN Connect hiervan een melding op de normdetailpagina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CAF00FC-0BAF-4330-B231-A7FCF867A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-608826"/>
            <a:ext cx="6172200" cy="771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98160C-3A50-4549-9BFA-EDDF85924C3F}"/>
              </a:ext>
            </a:extLst>
          </p:cNvPr>
          <p:cNvSpPr/>
          <p:nvPr/>
        </p:nvSpPr>
        <p:spPr>
          <a:xfrm>
            <a:off x="424815" y="770383"/>
            <a:ext cx="704088" cy="14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05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6784-0416-4261-99F3-1B3DA0AC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815" y="987424"/>
            <a:ext cx="3932237" cy="1069975"/>
          </a:xfrm>
        </p:spPr>
        <p:txBody>
          <a:bodyPr anchor="ctr"/>
          <a:lstStyle/>
          <a:p>
            <a:r>
              <a:rPr lang="nl-NL" dirty="0" err="1">
                <a:cs typeface="Arial" panose="020B0604020202020204" pitchFamily="34" charset="0"/>
              </a:rPr>
              <a:t>Redline</a:t>
            </a:r>
            <a:endParaRPr lang="nl-NL" dirty="0">
              <a:cs typeface="Arial" panose="020B0604020202020204" pitchFamily="34" charset="0"/>
            </a:endParaRPr>
          </a:p>
        </p:txBody>
      </p:sp>
      <p:pic>
        <p:nvPicPr>
          <p:cNvPr id="7" name="Content Placeholder 6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F8263EC-1717-4232-AD54-FE2CBD7E6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4914"/>
            <a:ext cx="6853229" cy="685322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CA60D-1BBA-4281-966C-B667DE9C9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4815" y="2057400"/>
            <a:ext cx="4292151" cy="3811588"/>
          </a:xfrm>
        </p:spPr>
        <p:txBody>
          <a:bodyPr>
            <a:normAutofit/>
          </a:bodyPr>
          <a:lstStyle/>
          <a:p>
            <a:r>
              <a:rPr lang="nl-NL" sz="2000" dirty="0">
                <a:latin typeface="+mj-lt"/>
                <a:cs typeface="Arial" panose="020B0604020202020204" pitchFamily="34" charset="0"/>
              </a:rPr>
              <a:t>Met de NEN Connect </a:t>
            </a:r>
            <a:r>
              <a:rPr lang="nl-NL" sz="2000" dirty="0" err="1">
                <a:latin typeface="+mj-lt"/>
                <a:cs typeface="Arial" panose="020B0604020202020204" pitchFamily="34" charset="0"/>
              </a:rPr>
              <a:t>redline</a:t>
            </a:r>
            <a:r>
              <a:rPr lang="nl-NL" sz="2000" dirty="0">
                <a:latin typeface="+mj-lt"/>
                <a:cs typeface="Arial" panose="020B0604020202020204" pitchFamily="34" charset="0"/>
              </a:rPr>
              <a:t> module kunt u de actuele versie van een norm makkelijk met de vorige vergelijken. </a:t>
            </a:r>
          </a:p>
          <a:p>
            <a:r>
              <a:rPr lang="nl-NL" sz="2000" dirty="0">
                <a:latin typeface="+mj-lt"/>
                <a:cs typeface="Arial" panose="020B0604020202020204" pitchFamily="34" charset="0"/>
              </a:rPr>
              <a:t>Hierdoor heeft u snel en eenvoudig inzicht in welke processen u moet aanpassen door herziene normen.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E3A6AD-339C-410B-8FE4-D014CDDA51AC}"/>
              </a:ext>
            </a:extLst>
          </p:cNvPr>
          <p:cNvSpPr/>
          <p:nvPr/>
        </p:nvSpPr>
        <p:spPr>
          <a:xfrm>
            <a:off x="424815" y="770383"/>
            <a:ext cx="704088" cy="14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28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6784-0416-4261-99F3-1B3DA0AC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9" y="987424"/>
            <a:ext cx="3932237" cy="1069975"/>
          </a:xfrm>
        </p:spPr>
        <p:txBody>
          <a:bodyPr anchor="ctr"/>
          <a:lstStyle/>
          <a:p>
            <a:r>
              <a:rPr lang="nl-NL" dirty="0" err="1">
                <a:cs typeface="Arial" panose="020B0604020202020204" pitchFamily="34" charset="0"/>
              </a:rPr>
              <a:t>Requirements</a:t>
            </a:r>
            <a:endParaRPr lang="nl-NL" dirty="0">
              <a:cs typeface="Arial" panose="020B0604020202020204" pitchFamily="34" charset="0"/>
            </a:endParaRPr>
          </a:p>
        </p:txBody>
      </p:sp>
      <p:pic>
        <p:nvPicPr>
          <p:cNvPr id="7" name="Content Placeholder 6" descr="Diagram, schematic&#10;&#10;Description automatically generated">
            <a:extLst>
              <a:ext uri="{FF2B5EF4-FFF2-40B4-BE49-F238E27FC236}">
                <a16:creationId xmlns:a16="http://schemas.microsoft.com/office/drawing/2014/main" id="{7BEA6D66-EAC6-4CB0-8053-2A88222344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-4532"/>
            <a:ext cx="6857999" cy="685799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CA60D-1BBA-4281-966C-B667DE9C9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4339" y="2057400"/>
            <a:ext cx="4871339" cy="3813176"/>
          </a:xfrm>
        </p:spPr>
        <p:txBody>
          <a:bodyPr>
            <a:noAutofit/>
          </a:bodyPr>
          <a:lstStyle/>
          <a:p>
            <a:r>
              <a:rPr lang="nl-NL" sz="2000" dirty="0">
                <a:latin typeface="+mj-lt"/>
                <a:cs typeface="Arial" panose="020B0604020202020204" pitchFamily="34" charset="0"/>
              </a:rPr>
              <a:t>De </a:t>
            </a:r>
            <a:r>
              <a:rPr lang="nl-NL" sz="2000" dirty="0" err="1">
                <a:latin typeface="+mj-lt"/>
                <a:cs typeface="Arial" panose="020B0604020202020204" pitchFamily="34" charset="0"/>
              </a:rPr>
              <a:t>Requirements</a:t>
            </a:r>
            <a:r>
              <a:rPr lang="nl-NL" sz="2000" dirty="0">
                <a:latin typeface="+mj-lt"/>
                <a:cs typeface="Arial" panose="020B0604020202020204" pitchFamily="34" charset="0"/>
              </a:rPr>
              <a:t> module analyseert normen en geeft een voorstel, per regel: </a:t>
            </a:r>
          </a:p>
          <a:p>
            <a:r>
              <a:rPr lang="nl-NL" sz="2000" i="1" dirty="0">
                <a:latin typeface="+mj-lt"/>
                <a:cs typeface="Arial" panose="020B0604020202020204" pitchFamily="34" charset="0"/>
              </a:rPr>
              <a:t>wat een </a:t>
            </a:r>
            <a:r>
              <a:rPr lang="nl-NL" sz="2000" i="1" u="sng" dirty="0">
                <a:latin typeface="+mj-lt"/>
                <a:cs typeface="Arial" panose="020B0604020202020204" pitchFamily="34" charset="0"/>
              </a:rPr>
              <a:t>eis</a:t>
            </a:r>
            <a:r>
              <a:rPr lang="nl-NL" sz="2000" i="1" dirty="0">
                <a:latin typeface="+mj-lt"/>
                <a:cs typeface="Arial" panose="020B0604020202020204" pitchFamily="34" charset="0"/>
              </a:rPr>
              <a:t> is</a:t>
            </a:r>
            <a:br>
              <a:rPr lang="nl-NL" sz="2000" i="1" dirty="0">
                <a:latin typeface="+mj-lt"/>
                <a:cs typeface="Arial" panose="020B0604020202020204" pitchFamily="34" charset="0"/>
              </a:rPr>
            </a:br>
            <a:r>
              <a:rPr lang="nl-NL" sz="2000" i="1" dirty="0">
                <a:latin typeface="+mj-lt"/>
                <a:cs typeface="Arial" panose="020B0604020202020204" pitchFamily="34" charset="0"/>
              </a:rPr>
              <a:t>wat een </a:t>
            </a:r>
            <a:r>
              <a:rPr lang="nl-NL" sz="2000" i="1" u="sng" dirty="0">
                <a:latin typeface="+mj-lt"/>
                <a:cs typeface="Arial" panose="020B0604020202020204" pitchFamily="34" charset="0"/>
              </a:rPr>
              <a:t>aanbeveling</a:t>
            </a:r>
            <a:r>
              <a:rPr lang="nl-NL" sz="2000" i="1" dirty="0">
                <a:latin typeface="+mj-lt"/>
                <a:cs typeface="Arial" panose="020B0604020202020204" pitchFamily="34" charset="0"/>
              </a:rPr>
              <a:t> is</a:t>
            </a:r>
            <a:br>
              <a:rPr lang="nl-NL" sz="2000" i="1" dirty="0">
                <a:latin typeface="+mj-lt"/>
                <a:cs typeface="Arial" panose="020B0604020202020204" pitchFamily="34" charset="0"/>
              </a:rPr>
            </a:br>
            <a:r>
              <a:rPr lang="nl-NL" sz="2000" i="1" dirty="0">
                <a:latin typeface="+mj-lt"/>
                <a:cs typeface="Arial" panose="020B0604020202020204" pitchFamily="34" charset="0"/>
              </a:rPr>
              <a:t>wat een </a:t>
            </a:r>
            <a:r>
              <a:rPr lang="nl-NL" sz="2000" i="1" u="sng" dirty="0">
                <a:latin typeface="+mj-lt"/>
                <a:cs typeface="Arial" panose="020B0604020202020204" pitchFamily="34" charset="0"/>
              </a:rPr>
              <a:t>toestemming</a:t>
            </a:r>
            <a:r>
              <a:rPr lang="nl-NL" sz="2000" i="1" dirty="0">
                <a:latin typeface="+mj-lt"/>
                <a:cs typeface="Arial" panose="020B0604020202020204" pitchFamily="34" charset="0"/>
              </a:rPr>
              <a:t> is</a:t>
            </a:r>
            <a:br>
              <a:rPr lang="nl-NL" sz="2000" i="1" dirty="0">
                <a:latin typeface="+mj-lt"/>
                <a:cs typeface="Arial" panose="020B0604020202020204" pitchFamily="34" charset="0"/>
              </a:rPr>
            </a:br>
            <a:r>
              <a:rPr lang="nl-NL" sz="2000" i="1" dirty="0">
                <a:latin typeface="+mj-lt"/>
                <a:cs typeface="Arial" panose="020B0604020202020204" pitchFamily="34" charset="0"/>
              </a:rPr>
              <a:t>wat een </a:t>
            </a:r>
            <a:r>
              <a:rPr lang="nl-NL" sz="2000" i="1" u="sng" dirty="0">
                <a:latin typeface="+mj-lt"/>
                <a:cs typeface="Arial" panose="020B0604020202020204" pitchFamily="34" charset="0"/>
              </a:rPr>
              <a:t>mogelijkheid</a:t>
            </a:r>
            <a:r>
              <a:rPr lang="nl-NL" sz="2000" i="1" dirty="0">
                <a:latin typeface="+mj-lt"/>
                <a:cs typeface="Arial" panose="020B0604020202020204" pitchFamily="34" charset="0"/>
              </a:rPr>
              <a:t> is</a:t>
            </a:r>
          </a:p>
          <a:p>
            <a:r>
              <a:rPr lang="nl-NL" sz="2000" dirty="0">
                <a:latin typeface="+mj-lt"/>
                <a:cs typeface="Arial" panose="020B0604020202020204" pitchFamily="34" charset="0"/>
              </a:rPr>
              <a:t>Bovendien kunt u deze ook handmatig afstemmen op datgene wat voor uw organisatie van toepassing is. En </a:t>
            </a:r>
            <a:r>
              <a:rPr lang="nl-NL" sz="2000" dirty="0" err="1">
                <a:latin typeface="+mj-lt"/>
                <a:cs typeface="Arial" panose="020B0604020202020204" pitchFamily="34" charset="0"/>
              </a:rPr>
              <a:t>custom</a:t>
            </a:r>
            <a:r>
              <a:rPr lang="nl-NL" sz="2000" dirty="0">
                <a:latin typeface="+mj-lt"/>
                <a:cs typeface="Arial" panose="020B0604020202020204" pitchFamily="34" charset="0"/>
              </a:rPr>
              <a:t> </a:t>
            </a:r>
            <a:r>
              <a:rPr lang="nl-NL" sz="2000" dirty="0" err="1">
                <a:latin typeface="+mj-lt"/>
                <a:cs typeface="Arial" panose="020B0604020202020204" pitchFamily="34" charset="0"/>
              </a:rPr>
              <a:t>standards</a:t>
            </a:r>
            <a:r>
              <a:rPr lang="nl-NL" sz="2000" dirty="0">
                <a:latin typeface="+mj-lt"/>
                <a:cs typeface="Arial" panose="020B0604020202020204" pitchFamily="34" charset="0"/>
              </a:rPr>
              <a:t> samenstellen met eisen van verschillende normen.</a:t>
            </a:r>
          </a:p>
          <a:p>
            <a:endParaRPr lang="nl-NL" sz="2000" dirty="0">
              <a:latin typeface="+mj-lt"/>
              <a:cs typeface="Arial" panose="020B0604020202020204" pitchFamily="34" charset="0"/>
            </a:endParaRPr>
          </a:p>
          <a:p>
            <a:r>
              <a:rPr lang="nl-NL" sz="2000" dirty="0">
                <a:latin typeface="+mj-lt"/>
                <a:cs typeface="Arial" panose="020B0604020202020204" pitchFamily="34" charset="0"/>
              </a:rPr>
              <a:t>#machine </a:t>
            </a:r>
            <a:r>
              <a:rPr lang="nl-NL" sz="2000" dirty="0" err="1">
                <a:latin typeface="+mj-lt"/>
                <a:cs typeface="Arial" panose="020B0604020202020204" pitchFamily="34" charset="0"/>
              </a:rPr>
              <a:t>learning</a:t>
            </a:r>
            <a:r>
              <a:rPr lang="nl-NL" sz="2000" dirty="0">
                <a:latin typeface="+mj-lt"/>
                <a:cs typeface="Arial" panose="020B0604020202020204" pitchFamily="34" charset="0"/>
              </a:rPr>
              <a:t>  #AI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9A3ACC-561A-4342-85C7-01C61EB435C9}"/>
              </a:ext>
            </a:extLst>
          </p:cNvPr>
          <p:cNvSpPr/>
          <p:nvPr/>
        </p:nvSpPr>
        <p:spPr>
          <a:xfrm>
            <a:off x="424815" y="770383"/>
            <a:ext cx="704088" cy="14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222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ACA2EA0-FFD3-42EC-9406-B595015ED9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5288BCE-665C-472A-8C43-664BCFA31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8762" y="1247775"/>
            <a:ext cx="9144000" cy="3007447"/>
          </a:xfrm>
          <a:prstGeom prst="rect">
            <a:avLst/>
          </a:prstGeom>
          <a:solidFill>
            <a:schemeClr val="bg1"/>
          </a:solidFill>
          <a:ln w="12700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7502AB6-3DC6-4907-88F4-7BB40A4F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4988" y="1442172"/>
            <a:ext cx="8582025" cy="21773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en-US" sz="66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toekomst</a:t>
            </a:r>
            <a:endParaRPr lang="en-US" sz="6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6C57131-53A7-4C1A-BEA8-25F06A06A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7872" y="3912322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F137E6-F515-477E-AB7B-1351C9817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6988" y="3962400"/>
            <a:ext cx="7058025" cy="5810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1800" i="1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NEN Connect </a:t>
            </a:r>
            <a:r>
              <a:rPr lang="en-US" sz="1800" i="1" kern="1200" dirty="0" err="1">
                <a:solidFill>
                  <a:srgbClr val="FFFFFF"/>
                </a:solidFill>
                <a:latin typeface="+mj-lt"/>
                <a:ea typeface="+mn-ea"/>
                <a:cs typeface="+mn-cs"/>
              </a:rPr>
              <a:t>staat</a:t>
            </a:r>
            <a:r>
              <a:rPr lang="en-US" sz="1800" i="1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1800" i="1" kern="1200" dirty="0" err="1">
                <a:solidFill>
                  <a:srgbClr val="FFFFFF"/>
                </a:solidFill>
                <a:latin typeface="+mj-lt"/>
                <a:ea typeface="+mn-ea"/>
                <a:cs typeface="+mn-cs"/>
              </a:rPr>
              <a:t>niet</a:t>
            </a:r>
            <a:r>
              <a:rPr lang="en-US" sz="1800" i="1" kern="1200" dirty="0">
                <a:solidFill>
                  <a:srgbClr val="FFFFFF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1800" i="1" kern="1200" dirty="0" err="1">
                <a:solidFill>
                  <a:srgbClr val="FFFFFF"/>
                </a:solidFill>
                <a:latin typeface="+mj-lt"/>
                <a:ea typeface="+mn-ea"/>
                <a:cs typeface="+mn-cs"/>
              </a:rPr>
              <a:t>stil</a:t>
            </a:r>
            <a:endParaRPr lang="en-US" sz="1800" i="1" kern="1200" dirty="0">
              <a:solidFill>
                <a:srgbClr val="FFFFFF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90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9DC1CD-32CA-459E-9B09-ECD85D4552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713984"/>
            <a:ext cx="5181600" cy="5462979"/>
          </a:xfrm>
        </p:spPr>
        <p:txBody>
          <a:bodyPr>
            <a:normAutofit/>
          </a:bodyPr>
          <a:lstStyle/>
          <a:p>
            <a:r>
              <a:rPr lang="nl-NL" sz="2400" b="1" dirty="0">
                <a:latin typeface="+mj-lt"/>
              </a:rPr>
              <a:t>Wet- en Regelgeving: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Meer zoekmogelijkheden, zoeken naar alle normen bij een bepaalde wet of regeling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Notificatie bij wijzigingen in verwijzingen in de wetgeving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Europese richtlijnen</a:t>
            </a:r>
            <a:br>
              <a:rPr lang="nl-NL" dirty="0">
                <a:latin typeface="+mj-lt"/>
              </a:rPr>
            </a:br>
            <a:endParaRPr lang="nl-NL" dirty="0">
              <a:latin typeface="+mj-lt"/>
            </a:endParaRPr>
          </a:p>
          <a:p>
            <a:r>
              <a:rPr lang="nl-NL" sz="2400" b="1" dirty="0" err="1">
                <a:latin typeface="+mj-lt"/>
              </a:rPr>
              <a:t>Redline</a:t>
            </a:r>
            <a:r>
              <a:rPr lang="nl-NL" sz="2400" b="1" dirty="0">
                <a:latin typeface="+mj-lt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Meer export mogelijkheden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Betere integratie met </a:t>
            </a:r>
            <a:r>
              <a:rPr lang="nl-NL" sz="2000" dirty="0" err="1">
                <a:latin typeface="+mj-lt"/>
              </a:rPr>
              <a:t>Requirement</a:t>
            </a:r>
            <a:r>
              <a:rPr lang="nl-NL" sz="2000" dirty="0">
                <a:latin typeface="+mj-lt"/>
              </a:rPr>
              <a:t> module, zodat wijzigingen in </a:t>
            </a:r>
            <a:r>
              <a:rPr lang="nl-NL" sz="2000" dirty="0" err="1">
                <a:latin typeface="+mj-lt"/>
              </a:rPr>
              <a:t>Requirements</a:t>
            </a:r>
            <a:r>
              <a:rPr lang="nl-NL" sz="2000" dirty="0">
                <a:latin typeface="+mj-lt"/>
              </a:rPr>
              <a:t> beter inzichtelijk worden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D67BC78-1721-44B7-8C90-76D665072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713984"/>
            <a:ext cx="5181600" cy="5462979"/>
          </a:xfrm>
        </p:spPr>
        <p:txBody>
          <a:bodyPr>
            <a:noAutofit/>
          </a:bodyPr>
          <a:lstStyle/>
          <a:p>
            <a:r>
              <a:rPr lang="nl-NL" sz="2400" b="1" dirty="0" err="1">
                <a:latin typeface="+mj-lt"/>
              </a:rPr>
              <a:t>Requirements</a:t>
            </a:r>
            <a:r>
              <a:rPr lang="nl-NL" sz="2400" b="1" dirty="0">
                <a:latin typeface="+mj-lt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Notificatie bij wijzigingen in onderliggende normen in een </a:t>
            </a:r>
            <a:r>
              <a:rPr lang="nl-NL" sz="2000" dirty="0" err="1">
                <a:latin typeface="+mj-lt"/>
              </a:rPr>
              <a:t>Custom</a:t>
            </a:r>
            <a:r>
              <a:rPr lang="nl-NL" sz="2000" dirty="0">
                <a:latin typeface="+mj-lt"/>
              </a:rPr>
              <a:t> Standard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Doorzoekbaar maken van </a:t>
            </a:r>
            <a:r>
              <a:rPr lang="nl-NL" sz="2000" dirty="0" err="1">
                <a:latin typeface="+mj-lt"/>
              </a:rPr>
              <a:t>Custom</a:t>
            </a:r>
            <a:r>
              <a:rPr lang="nl-NL" sz="2000" dirty="0">
                <a:latin typeface="+mj-lt"/>
              </a:rPr>
              <a:t> Standards via zoekscherm NEN Connect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Verder verbeteren herkenning op basis van suggesties van klanten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2000" dirty="0">
                <a:latin typeface="+mj-lt"/>
              </a:rPr>
              <a:t>Onderling delen van </a:t>
            </a:r>
            <a:r>
              <a:rPr lang="nl-NL" sz="2000" dirty="0" err="1">
                <a:latin typeface="+mj-lt"/>
              </a:rPr>
              <a:t>Custom</a:t>
            </a:r>
            <a:r>
              <a:rPr lang="nl-NL" sz="2000" dirty="0">
                <a:latin typeface="+mj-lt"/>
              </a:rPr>
              <a:t> Standards mogelijk maken</a:t>
            </a:r>
          </a:p>
          <a:p>
            <a:pPr marL="0" indent="0">
              <a:buNone/>
            </a:pPr>
            <a:endParaRPr lang="nl-NL" sz="2400" dirty="0">
              <a:latin typeface="+mj-lt"/>
            </a:endParaRPr>
          </a:p>
          <a:p>
            <a:pPr marL="0" indent="0">
              <a:buNone/>
            </a:pPr>
            <a:endParaRPr lang="nl-NL" sz="2400" dirty="0">
              <a:latin typeface="+mj-lt"/>
            </a:endParaRPr>
          </a:p>
          <a:p>
            <a:pPr marL="0" indent="0">
              <a:buNone/>
            </a:pPr>
            <a:endParaRPr lang="nl-NL" sz="2400" dirty="0">
              <a:latin typeface="+mj-lt"/>
            </a:endParaRPr>
          </a:p>
          <a:p>
            <a:pPr marL="0" indent="0" algn="r">
              <a:buNone/>
            </a:pPr>
            <a:endParaRPr lang="nl-NL" sz="2400" dirty="0">
              <a:latin typeface="+mj-lt"/>
            </a:endParaRPr>
          </a:p>
          <a:p>
            <a:pPr marL="0" indent="0" algn="r">
              <a:buNone/>
            </a:pPr>
            <a:r>
              <a:rPr lang="nl-NL" sz="3200" dirty="0">
                <a:latin typeface="+mj-lt"/>
              </a:rPr>
              <a:t>En…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94D58B-85A3-4CF1-B32F-3B55A1086036}"/>
              </a:ext>
            </a:extLst>
          </p:cNvPr>
          <p:cNvSpPr/>
          <p:nvPr/>
        </p:nvSpPr>
        <p:spPr>
          <a:xfrm>
            <a:off x="838200" y="5997712"/>
            <a:ext cx="704088" cy="14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28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C2BC972-AD84-40D8-8930-6106C167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3637" y="1990725"/>
            <a:ext cx="732472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86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4472C4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313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Office Theme</vt:lpstr>
      <vt:lpstr> NEN Connect Modules</vt:lpstr>
      <vt:lpstr>"Met NEN Connect helpen we u bij het toepassen van normen. We geven u de juiste informatie en tools om uw werk zo slim mogelijk te doen.</vt:lpstr>
      <vt:lpstr>NEN Connect  verrijkt met modules</vt:lpstr>
      <vt:lpstr>Wet- &amp; Regelgeving</vt:lpstr>
      <vt:lpstr>Redline</vt:lpstr>
      <vt:lpstr>Requirements</vt:lpstr>
      <vt:lpstr>De toekomst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NEN Connect Modules</dc:title>
  <dc:creator>Jasper de Vaal</dc:creator>
  <cp:lastModifiedBy>Jasper de Vaal</cp:lastModifiedBy>
  <cp:revision>9</cp:revision>
  <dcterms:created xsi:type="dcterms:W3CDTF">2021-01-08T10:46:40Z</dcterms:created>
  <dcterms:modified xsi:type="dcterms:W3CDTF">2021-01-11T10:25:38Z</dcterms:modified>
</cp:coreProperties>
</file>