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662" r:id="rId3"/>
  </p:sldMasterIdLst>
  <p:notesMasterIdLst>
    <p:notesMasterId r:id="rId28"/>
  </p:notesMasterIdLst>
  <p:handoutMasterIdLst>
    <p:handoutMasterId r:id="rId29"/>
  </p:handoutMasterIdLst>
  <p:sldIdLst>
    <p:sldId id="399" r:id="rId4"/>
    <p:sldId id="320" r:id="rId5"/>
    <p:sldId id="327" r:id="rId6"/>
    <p:sldId id="406" r:id="rId7"/>
    <p:sldId id="403" r:id="rId8"/>
    <p:sldId id="333" r:id="rId9"/>
    <p:sldId id="404" r:id="rId10"/>
    <p:sldId id="335" r:id="rId11"/>
    <p:sldId id="336" r:id="rId12"/>
    <p:sldId id="392" r:id="rId13"/>
    <p:sldId id="405" r:id="rId14"/>
    <p:sldId id="337" r:id="rId15"/>
    <p:sldId id="359" r:id="rId16"/>
    <p:sldId id="360" r:id="rId17"/>
    <p:sldId id="367" r:id="rId18"/>
    <p:sldId id="361" r:id="rId19"/>
    <p:sldId id="390" r:id="rId20"/>
    <p:sldId id="407" r:id="rId21"/>
    <p:sldId id="376" r:id="rId22"/>
    <p:sldId id="378" r:id="rId23"/>
    <p:sldId id="380" r:id="rId24"/>
    <p:sldId id="389" r:id="rId25"/>
    <p:sldId id="381" r:id="rId26"/>
    <p:sldId id="408" r:id="rId27"/>
  </p:sldIdLst>
  <p:sldSz cx="24384000" cy="13716000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Workshop NEN Connect" id="{30BA729E-1E6F-8C43-BE5B-FBAA4475CCFE}">
          <p14:sldIdLst>
            <p14:sldId id="399"/>
            <p14:sldId id="320"/>
            <p14:sldId id="327"/>
            <p14:sldId id="406"/>
            <p14:sldId id="403"/>
            <p14:sldId id="333"/>
            <p14:sldId id="404"/>
            <p14:sldId id="335"/>
            <p14:sldId id="336"/>
            <p14:sldId id="392"/>
            <p14:sldId id="405"/>
            <p14:sldId id="337"/>
            <p14:sldId id="359"/>
            <p14:sldId id="360"/>
            <p14:sldId id="367"/>
            <p14:sldId id="361"/>
            <p14:sldId id="390"/>
            <p14:sldId id="407"/>
            <p14:sldId id="376"/>
            <p14:sldId id="378"/>
            <p14:sldId id="380"/>
            <p14:sldId id="389"/>
            <p14:sldId id="381"/>
            <p14:sldId id="408"/>
          </p14:sldIdLst>
        </p14:section>
        <p14:section name="Alternatieve slides" id="{962F9826-0D43-664D-9B35-955BA26CD97C}">
          <p14:sldIdLst/>
        </p14:section>
        <p14:section name="NEN Kleurpalet" id="{FDA2728E-15AC-744D-9F41-B1B5FE29DC1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t Bakker" initials="BB" lastIdx="1" clrIdx="0">
    <p:extLst>
      <p:ext uri="{19B8F6BF-5375-455C-9EA6-DF929625EA0E}">
        <p15:presenceInfo xmlns:p15="http://schemas.microsoft.com/office/powerpoint/2012/main" userId="S::Bert.Bakker@nen.nl::fc11f61d-21fd-436e-a50f-721230740b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D1FE2"/>
    <a:srgbClr val="E70005"/>
    <a:srgbClr val="FB8C0F"/>
    <a:srgbClr val="3761BA"/>
    <a:srgbClr val="2A4AAC"/>
    <a:srgbClr val="32B16E"/>
    <a:srgbClr val="4BAA18"/>
    <a:srgbClr val="49AEA6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D2DB"/>
          </a:solidFill>
        </a:fill>
      </a:tcStyle>
    </a:wholeTbl>
    <a:band2H>
      <a:tcTxStyle/>
      <a:tcStyle>
        <a:tcBdr/>
        <a:fill>
          <a:solidFill>
            <a:srgbClr val="E6EAEE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762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762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ECECE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762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762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762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762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AEE"/>
          </a:solidFill>
        </a:fill>
      </a:tcStyle>
    </a:wholeTbl>
    <a:band2H>
      <a:tcTxStyle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6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chemeClr val="accent1"/>
              </a:solidFill>
              <a:prstDash val="solid"/>
              <a:round/>
            </a:ln>
          </a:top>
          <a:bottom>
            <a:ln w="50800" cap="flat">
              <a:solidFill>
                <a:schemeClr val="accent1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6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50800" cap="flat">
              <a:solidFill>
                <a:schemeClr val="accent1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D2DB"/>
          </a:solidFill>
        </a:fill>
      </a:tcStyle>
    </a:wholeTbl>
    <a:band2H>
      <a:tcTxStyle/>
      <a:tcStyle>
        <a:tcBdr/>
        <a:fill>
          <a:solidFill>
            <a:srgbClr val="E6EAEE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762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762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25400" cap="flat">
              <a:solidFill>
                <a:schemeClr val="accent1"/>
              </a:solidFill>
              <a:prstDash val="solid"/>
              <a:round/>
            </a:ln>
          </a:left>
          <a:right>
            <a:ln w="25400" cap="flat">
              <a:solidFill>
                <a:schemeClr val="accent1"/>
              </a:solidFill>
              <a:prstDash val="solid"/>
              <a:round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25400" cap="flat">
              <a:solidFill>
                <a:schemeClr val="accent1"/>
              </a:solidFill>
              <a:prstDash val="solid"/>
              <a:round/>
            </a:ln>
          </a:insideH>
          <a:insideV>
            <a:ln w="254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wholeTbl>
    <a:band2H>
      <a:tcTxStyle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25400" cap="flat">
              <a:solidFill>
                <a:schemeClr val="accent1"/>
              </a:solidFill>
              <a:prstDash val="solid"/>
              <a:round/>
            </a:ln>
          </a:left>
          <a:right>
            <a:ln w="25400" cap="flat">
              <a:solidFill>
                <a:schemeClr val="accent1"/>
              </a:solidFill>
              <a:prstDash val="solid"/>
              <a:round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25400" cap="flat">
              <a:solidFill>
                <a:schemeClr val="accent1"/>
              </a:solidFill>
              <a:prstDash val="solid"/>
              <a:round/>
            </a:ln>
          </a:insideH>
          <a:insideV>
            <a:ln w="254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25400" cap="flat">
              <a:solidFill>
                <a:schemeClr val="accent1"/>
              </a:solidFill>
              <a:prstDash val="solid"/>
              <a:round/>
            </a:ln>
          </a:left>
          <a:right>
            <a:ln w="25400" cap="flat">
              <a:solidFill>
                <a:schemeClr val="accent1"/>
              </a:solidFill>
              <a:prstDash val="solid"/>
              <a:round/>
            </a:ln>
          </a:right>
          <a:top>
            <a:ln w="1016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25400" cap="flat">
              <a:solidFill>
                <a:schemeClr val="accent1"/>
              </a:solidFill>
              <a:prstDash val="solid"/>
              <a:round/>
            </a:ln>
          </a:insideH>
          <a:insideV>
            <a:ln w="254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25400" cap="flat">
              <a:solidFill>
                <a:schemeClr val="accent1"/>
              </a:solidFill>
              <a:prstDash val="solid"/>
              <a:round/>
            </a:ln>
          </a:left>
          <a:right>
            <a:ln w="25400" cap="flat">
              <a:solidFill>
                <a:schemeClr val="accent1"/>
              </a:solidFill>
              <a:prstDash val="solid"/>
              <a:round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50800" cap="flat">
              <a:solidFill>
                <a:schemeClr val="accent1"/>
              </a:solidFill>
              <a:prstDash val="solid"/>
              <a:round/>
            </a:ln>
          </a:bottom>
          <a:insideH>
            <a:ln w="25400" cap="flat">
              <a:solidFill>
                <a:schemeClr val="accent1"/>
              </a:solidFill>
              <a:prstDash val="solid"/>
              <a:round/>
            </a:ln>
          </a:insideH>
          <a:insideV>
            <a:ln w="254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71" autoAdjust="0"/>
    <p:restoredTop sz="93723" autoAdjust="0"/>
  </p:normalViewPr>
  <p:slideViewPr>
    <p:cSldViewPr snapToGrid="0" snapToObjects="1">
      <p:cViewPr varScale="1">
        <p:scale>
          <a:sx n="54" d="100"/>
          <a:sy n="54" d="100"/>
        </p:scale>
        <p:origin x="1116" y="102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424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70" d="100"/>
          <a:sy n="170" d="100"/>
        </p:scale>
        <p:origin x="537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5T15:14:34.658" idx="1">
    <p:pos x="4191" y="6435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41B92-D805-A142-9A71-C5D8E243EFF1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02B09-D4CD-7E43-BB61-841FC13E5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51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57259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978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dirty="0"/>
              <a:t>Control data: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dirty="0"/>
              <a:t>25 </a:t>
            </a:r>
            <a:r>
              <a:rPr lang="nl-NL" sz="2400" dirty="0" err="1"/>
              <a:t>conversions</a:t>
            </a:r>
            <a:r>
              <a:rPr lang="nl-NL" sz="2400" dirty="0"/>
              <a:t> in 90 </a:t>
            </a:r>
            <a:r>
              <a:rPr lang="nl-NL" sz="2400" dirty="0" err="1"/>
              <a:t>day</a:t>
            </a:r>
            <a:r>
              <a:rPr lang="nl-NL" sz="2400" dirty="0"/>
              <a:t> </a:t>
            </a:r>
            <a:r>
              <a:rPr lang="nl-NL" sz="2400" dirty="0" err="1"/>
              <a:t>period</a:t>
            </a:r>
            <a:endParaRPr lang="nl-NL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29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21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21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logo">
    <p:bg>
      <p:bgPr>
        <a:solidFill>
          <a:schemeClr val="accent6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idx="13"/>
          </p:nvPr>
        </p:nvSpPr>
        <p:spPr>
          <a:xfrm>
            <a:off x="0" y="0"/>
            <a:ext cx="24383999" cy="10002986"/>
          </a:xfrm>
          <a:prstGeom prst="rect">
            <a:avLst/>
          </a:prstGeom>
          <a:solidFill>
            <a:schemeClr val="bg1"/>
          </a:solidFill>
          <a:ln w="12700"/>
        </p:spPr>
        <p:txBody>
          <a:bodyPr tIns="45719" bIns="45719">
            <a:noAutofit/>
          </a:bodyPr>
          <a:lstStyle>
            <a:lvl1pPr>
              <a:defRPr>
                <a:noFill/>
              </a:defRPr>
            </a:lvl1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2903482" y="10598728"/>
            <a:ext cx="14461032" cy="167545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ctr">
            <a:normAutofit/>
          </a:bodyPr>
          <a:lstStyle>
            <a:lvl1pPr>
              <a:defRPr sz="8000"/>
            </a:lvl1pPr>
          </a:lstStyle>
          <a:p>
            <a:r>
              <a:t>Title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 flipH="1" flipV="1">
            <a:off x="18799126" y="9037845"/>
            <a:ext cx="5584873" cy="1634401"/>
          </a:xfrm>
          <a:prstGeom prst="round1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9050208" y="9251877"/>
            <a:ext cx="1955015" cy="69793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hape 46"/>
          <p:cNvSpPr>
            <a:spLocks noGrp="1"/>
          </p:cNvSpPr>
          <p:nvPr>
            <p:ph type="body" sz="quarter" idx="1"/>
          </p:nvPr>
        </p:nvSpPr>
        <p:spPr>
          <a:xfrm>
            <a:off x="2903481" y="11860213"/>
            <a:ext cx="14461033" cy="150018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SzTx/>
              <a:buFontTx/>
              <a:buNone/>
              <a:defRPr sz="5400">
                <a:solidFill>
                  <a:srgbClr val="889DB4"/>
                </a:solidFill>
              </a:defRPr>
            </a:lvl1pPr>
          </a:lstStyle>
          <a:p>
            <a:r>
              <a:rPr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0511199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helft v scherm">
    <p:bg>
      <p:bgPr>
        <a:solidFill>
          <a:schemeClr val="accent6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pic" idx="13"/>
          </p:nvPr>
        </p:nvSpPr>
        <p:spPr>
          <a:xfrm>
            <a:off x="-1" y="-35852"/>
            <a:ext cx="12187003" cy="13787704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>
            <a:lvl1pPr>
              <a:defRPr>
                <a:noFill/>
              </a:defRPr>
            </a:lvl1pPr>
          </a:lstStyle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6511" y="0"/>
            <a:ext cx="10448145" cy="123668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370393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6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9"/>
          <p:cNvSpPr>
            <a:spLocks noGrp="1"/>
          </p:cNvSpPr>
          <p:nvPr>
            <p:ph type="body" sz="quarter" idx="11"/>
          </p:nvPr>
        </p:nvSpPr>
        <p:spPr>
          <a:xfrm rot="10800000">
            <a:off x="4360014" y="4162228"/>
            <a:ext cx="20036683" cy="5924453"/>
          </a:xfrm>
          <a:prstGeom prst="round1Rect">
            <a:avLst>
              <a:gd name="adj" fmla="val 6140"/>
            </a:avLst>
          </a:prstGeo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5699039" y="4162230"/>
            <a:ext cx="14676881" cy="2286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96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t>Title</a:t>
            </a:r>
          </a:p>
        </p:txBody>
      </p:sp>
      <p:sp>
        <p:nvSpPr>
          <p:cNvPr id="8" name="Shape 56"/>
          <p:cNvSpPr>
            <a:spLocks noGrp="1"/>
          </p:cNvSpPr>
          <p:nvPr>
            <p:ph type="body" sz="quarter" idx="1"/>
          </p:nvPr>
        </p:nvSpPr>
        <p:spPr>
          <a:xfrm>
            <a:off x="5699039" y="6448231"/>
            <a:ext cx="14331529" cy="300037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1300"/>
              </a:spcBef>
              <a:buSzTx/>
              <a:buFontTx/>
              <a:buNone/>
              <a:defRPr sz="5600">
                <a:solidFill>
                  <a:srgbClr val="5C5C5C"/>
                </a:solidFill>
              </a:defRPr>
            </a:lvl1pPr>
          </a:lstStyle>
          <a:p>
            <a: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9534411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20000" y="766907"/>
            <a:ext cx="213360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Activiteiten</a:t>
            </a:r>
            <a:r>
              <a:rPr lang="en-US" dirty="0"/>
              <a:t> van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20000" y="9930870"/>
            <a:ext cx="4895403" cy="1279525"/>
          </a:xfrm>
        </p:spPr>
        <p:txBody>
          <a:bodyPr/>
          <a:lstStyle>
            <a:lvl1pPr marL="0" indent="0">
              <a:buNone/>
              <a:defRPr sz="4000" b="1"/>
            </a:lvl1pPr>
            <a:lvl2pPr marL="914390" indent="0">
              <a:buNone/>
              <a:defRPr sz="4000" b="1"/>
            </a:lvl2pPr>
            <a:lvl3pPr marL="1828778" indent="0">
              <a:buNone/>
              <a:defRPr sz="3600" b="1"/>
            </a:lvl3pPr>
            <a:lvl4pPr marL="2743168" indent="0">
              <a:buNone/>
              <a:defRPr sz="3200" b="1"/>
            </a:lvl4pPr>
            <a:lvl5pPr marL="3657555" indent="0">
              <a:buNone/>
              <a:defRPr sz="3200" b="1"/>
            </a:lvl5pPr>
            <a:lvl6pPr marL="4571942" indent="0">
              <a:buNone/>
              <a:defRPr sz="3200" b="1"/>
            </a:lvl6pPr>
            <a:lvl7pPr marL="5486330" indent="0">
              <a:buNone/>
              <a:defRPr sz="3200" b="1"/>
            </a:lvl7pPr>
            <a:lvl8pPr marL="6400720" indent="0">
              <a:buNone/>
              <a:defRPr sz="3200" b="1"/>
            </a:lvl8pPr>
            <a:lvl9pPr marL="7315110" indent="0">
              <a:buNone/>
              <a:defRPr sz="3200" b="1"/>
            </a:lvl9pPr>
          </a:lstStyle>
          <a:p>
            <a:pPr lvl="0"/>
            <a:r>
              <a:rPr lang="en-US" dirty="0" err="1"/>
              <a:t>Activiteit</a:t>
            </a:r>
            <a:endParaRPr lang="en-US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Inwerkprogramma NEN Academy | Organisatie ontdekken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2D910-2AE6-4F27-989D-0C41A31EEA03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930027" y="3977682"/>
            <a:ext cx="4885376" cy="576156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7391467" y="9946147"/>
            <a:ext cx="4895403" cy="1279525"/>
          </a:xfrm>
        </p:spPr>
        <p:txBody>
          <a:bodyPr/>
          <a:lstStyle>
            <a:lvl1pPr marL="0" indent="0">
              <a:buNone/>
              <a:defRPr sz="4000" b="1"/>
            </a:lvl1pPr>
            <a:lvl2pPr marL="914390" indent="0">
              <a:buNone/>
              <a:defRPr sz="4000" b="1"/>
            </a:lvl2pPr>
            <a:lvl3pPr marL="1828778" indent="0">
              <a:buNone/>
              <a:defRPr sz="3600" b="1"/>
            </a:lvl3pPr>
            <a:lvl4pPr marL="2743168" indent="0">
              <a:buNone/>
              <a:defRPr sz="3200" b="1"/>
            </a:lvl4pPr>
            <a:lvl5pPr marL="3657555" indent="0">
              <a:buNone/>
              <a:defRPr sz="3200" b="1"/>
            </a:lvl5pPr>
            <a:lvl6pPr marL="4571942" indent="0">
              <a:buNone/>
              <a:defRPr sz="3200" b="1"/>
            </a:lvl6pPr>
            <a:lvl7pPr marL="5486330" indent="0">
              <a:buNone/>
              <a:defRPr sz="3200" b="1"/>
            </a:lvl7pPr>
            <a:lvl8pPr marL="6400720" indent="0">
              <a:buNone/>
              <a:defRPr sz="3200" b="1"/>
            </a:lvl8pPr>
            <a:lvl9pPr marL="7315110" indent="0">
              <a:buNone/>
              <a:defRPr sz="3200" b="1"/>
            </a:lvl9pPr>
          </a:lstStyle>
          <a:p>
            <a:pPr lvl="0"/>
            <a:r>
              <a:rPr lang="en-US" dirty="0" err="1"/>
              <a:t>Activiteit</a:t>
            </a:r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7401493" y="3992959"/>
            <a:ext cx="4885376" cy="576156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2960085" y="9946147"/>
            <a:ext cx="4895403" cy="1279525"/>
          </a:xfrm>
        </p:spPr>
        <p:txBody>
          <a:bodyPr/>
          <a:lstStyle>
            <a:lvl1pPr marL="0" indent="0">
              <a:buNone/>
              <a:defRPr sz="4000" b="1"/>
            </a:lvl1pPr>
            <a:lvl2pPr marL="914390" indent="0">
              <a:buNone/>
              <a:defRPr sz="4000" b="1"/>
            </a:lvl2pPr>
            <a:lvl3pPr marL="1828778" indent="0">
              <a:buNone/>
              <a:defRPr sz="3600" b="1"/>
            </a:lvl3pPr>
            <a:lvl4pPr marL="2743168" indent="0">
              <a:buNone/>
              <a:defRPr sz="3200" b="1"/>
            </a:lvl4pPr>
            <a:lvl5pPr marL="3657555" indent="0">
              <a:buNone/>
              <a:defRPr sz="3200" b="1"/>
            </a:lvl5pPr>
            <a:lvl6pPr marL="4571942" indent="0">
              <a:buNone/>
              <a:defRPr sz="3200" b="1"/>
            </a:lvl6pPr>
            <a:lvl7pPr marL="5486330" indent="0">
              <a:buNone/>
              <a:defRPr sz="3200" b="1"/>
            </a:lvl7pPr>
            <a:lvl8pPr marL="6400720" indent="0">
              <a:buNone/>
              <a:defRPr sz="3200" b="1"/>
            </a:lvl8pPr>
            <a:lvl9pPr marL="7315110" indent="0">
              <a:buNone/>
              <a:defRPr sz="3200" b="1"/>
            </a:lvl9pPr>
          </a:lstStyle>
          <a:p>
            <a:pPr lvl="0"/>
            <a:r>
              <a:rPr lang="en-US" dirty="0" err="1"/>
              <a:t>Activiteit</a:t>
            </a:r>
            <a:endParaRPr lang="en-US" dirty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12970112" y="3992959"/>
            <a:ext cx="4885376" cy="5761565"/>
          </a:xfrm>
        </p:spPr>
        <p:txBody>
          <a:bodyPr/>
          <a:lstStyle/>
          <a:p>
            <a:endParaRPr lang="nl-NL"/>
          </a:p>
        </p:txBody>
      </p:sp>
      <p:sp>
        <p:nvSpPr>
          <p:cNvPr id="16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8336683" y="9946147"/>
            <a:ext cx="4895403" cy="1279525"/>
          </a:xfrm>
        </p:spPr>
        <p:txBody>
          <a:bodyPr/>
          <a:lstStyle>
            <a:lvl1pPr marL="0" indent="0">
              <a:buNone/>
              <a:defRPr sz="4000" b="1"/>
            </a:lvl1pPr>
            <a:lvl2pPr marL="914390" indent="0">
              <a:buNone/>
              <a:defRPr sz="4000" b="1"/>
            </a:lvl2pPr>
            <a:lvl3pPr marL="1828778" indent="0">
              <a:buNone/>
              <a:defRPr sz="3600" b="1"/>
            </a:lvl3pPr>
            <a:lvl4pPr marL="2743168" indent="0">
              <a:buNone/>
              <a:defRPr sz="3200" b="1"/>
            </a:lvl4pPr>
            <a:lvl5pPr marL="3657555" indent="0">
              <a:buNone/>
              <a:defRPr sz="3200" b="1"/>
            </a:lvl5pPr>
            <a:lvl6pPr marL="4571942" indent="0">
              <a:buNone/>
              <a:defRPr sz="3200" b="1"/>
            </a:lvl6pPr>
            <a:lvl7pPr marL="5486330" indent="0">
              <a:buNone/>
              <a:defRPr sz="3200" b="1"/>
            </a:lvl7pPr>
            <a:lvl8pPr marL="6400720" indent="0">
              <a:buNone/>
              <a:defRPr sz="3200" b="1"/>
            </a:lvl8pPr>
            <a:lvl9pPr marL="7315110" indent="0">
              <a:buNone/>
              <a:defRPr sz="3200" b="1"/>
            </a:lvl9pPr>
          </a:lstStyle>
          <a:p>
            <a:pPr lvl="0"/>
            <a:r>
              <a:rPr lang="en-US" dirty="0" err="1"/>
              <a:t>Activiteit</a:t>
            </a:r>
            <a:endParaRPr lang="en-US"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18346709" y="3992959"/>
            <a:ext cx="4885376" cy="5761565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2769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4647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908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782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2798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2766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8160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634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2261937" y="1482435"/>
            <a:ext cx="18159663" cy="2286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Title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2261937" y="4211780"/>
            <a:ext cx="18159663" cy="900545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685800" indent="-685800">
              <a:lnSpc>
                <a:spcPct val="100000"/>
              </a:lnSpc>
              <a:spcBef>
                <a:spcPts val="4800"/>
              </a:spcBef>
              <a:buClr>
                <a:schemeClr val="accent3">
                  <a:lumMod val="60000"/>
                  <a:lumOff val="40000"/>
                </a:schemeClr>
              </a:buClr>
              <a:buFont typeface=".AppleSystemUIFont" charset="-120"/>
              <a:buChar char="›"/>
              <a:defRPr sz="6400" b="0"/>
            </a:lvl1pPr>
            <a:lvl2pPr marL="671513" indent="-671513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Char char=" "/>
              <a:tabLst/>
              <a:defRPr sz="5200" b="0">
                <a:solidFill>
                  <a:schemeClr val="accent3">
                    <a:lumMod val="60000"/>
                    <a:lumOff val="40000"/>
                  </a:schemeClr>
                </a:solidFill>
              </a:defRPr>
            </a:lvl2pPr>
            <a:lvl3pPr marL="1344613" indent="-687388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3pPr>
            <a:lvl4pPr marL="2001838" indent="-628650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4pPr>
            <a:lvl5pPr marL="2628900" indent="-642938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5pPr>
          </a:lstStyle>
          <a:p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091830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68F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738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3755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041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0521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3021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1450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4110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CDE1F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3337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">
    <p:bg>
      <p:bgPr>
        <a:solidFill>
          <a:srgbClr val="007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2261937" y="1482435"/>
            <a:ext cx="18159663" cy="2286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2261937" y="4211780"/>
            <a:ext cx="18159663" cy="900545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685800" indent="-685800">
              <a:lnSpc>
                <a:spcPct val="100000"/>
              </a:lnSpc>
              <a:spcBef>
                <a:spcPts val="4800"/>
              </a:spcBef>
              <a:buClr>
                <a:srgbClr val="00526F"/>
              </a:buClr>
              <a:buFont typeface=".AppleSystemUIFont" charset="-120"/>
              <a:buChar char="›"/>
              <a:defRPr sz="6400" b="0">
                <a:solidFill>
                  <a:srgbClr val="FFFFFF"/>
                </a:solidFill>
              </a:defRPr>
            </a:lvl1pPr>
            <a:lvl2pPr marL="671513" indent="-671513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Char char=" "/>
              <a:tabLst/>
              <a:defRPr sz="5200" b="0">
                <a:solidFill>
                  <a:srgbClr val="FFFFFF"/>
                </a:solidFill>
              </a:defRPr>
            </a:lvl2pPr>
            <a:lvl3pPr marL="1344613" indent="-687388">
              <a:lnSpc>
                <a:spcPct val="100000"/>
              </a:lnSpc>
              <a:spcBef>
                <a:spcPts val="2400"/>
              </a:spcBef>
              <a:buClr>
                <a:srgbClr val="00526F"/>
              </a:buClr>
              <a:buFont typeface=".AppleSystemUIFont" charset="-120"/>
              <a:buChar char="›"/>
              <a:tabLst/>
              <a:defRPr sz="5200" b="0">
                <a:solidFill>
                  <a:srgbClr val="FFFFFF"/>
                </a:solidFill>
              </a:defRPr>
            </a:lvl3pPr>
            <a:lvl4pPr marL="2001838" indent="-628650">
              <a:lnSpc>
                <a:spcPct val="100000"/>
              </a:lnSpc>
              <a:spcBef>
                <a:spcPts val="2400"/>
              </a:spcBef>
              <a:buClr>
                <a:srgbClr val="00526F"/>
              </a:buClr>
              <a:buFont typeface=".AppleSystemUIFont" charset="-120"/>
              <a:buChar char="›"/>
              <a:tabLst/>
              <a:defRPr sz="5200" b="0">
                <a:solidFill>
                  <a:srgbClr val="FFFFFF"/>
                </a:solidFill>
              </a:defRPr>
            </a:lvl4pPr>
            <a:lvl5pPr marL="2628900" indent="-642938">
              <a:lnSpc>
                <a:spcPct val="100000"/>
              </a:lnSpc>
              <a:spcBef>
                <a:spcPts val="2400"/>
              </a:spcBef>
              <a:buClr>
                <a:srgbClr val="00526F"/>
              </a:buClr>
              <a:buFont typeface=".AppleSystemUIFont" charset="-120"/>
              <a:buChar char="›"/>
              <a:tabLst/>
              <a:defRPr sz="5200" b="0">
                <a:solidFill>
                  <a:srgbClr val="FFFFFF"/>
                </a:solidFill>
              </a:defRPr>
            </a:lvl5pPr>
          </a:lstStyle>
          <a:p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0092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line">
    <p:bg>
      <p:bgPr>
        <a:solidFill>
          <a:schemeClr val="accent6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2211137" y="1482435"/>
            <a:ext cx="18159663" cy="2286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61937" y="4338062"/>
            <a:ext cx="18159663" cy="0"/>
          </a:xfrm>
          <a:prstGeom prst="line">
            <a:avLst/>
          </a:prstGeom>
          <a:noFill/>
          <a:ln w="50800" cap="flat">
            <a:solidFill>
              <a:schemeClr val="accent6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Shape 85"/>
          <p:cNvSpPr>
            <a:spLocks noGrp="1"/>
          </p:cNvSpPr>
          <p:nvPr>
            <p:ph type="body" idx="12"/>
          </p:nvPr>
        </p:nvSpPr>
        <p:spPr>
          <a:xfrm>
            <a:off x="2261937" y="5345014"/>
            <a:ext cx="18159663" cy="78722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685800" indent="-685800">
              <a:lnSpc>
                <a:spcPct val="100000"/>
              </a:lnSpc>
              <a:spcBef>
                <a:spcPts val="4800"/>
              </a:spcBef>
              <a:buClr>
                <a:schemeClr val="accent3">
                  <a:lumMod val="60000"/>
                  <a:lumOff val="40000"/>
                </a:schemeClr>
              </a:buClr>
              <a:buFont typeface=".AppleSystemUIFont" charset="-120"/>
              <a:buChar char="›"/>
              <a:defRPr sz="6400" b="0"/>
            </a:lvl1pPr>
            <a:lvl2pPr marL="671513" indent="-671513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Char char=" "/>
              <a:tabLst/>
              <a:defRPr sz="5200" b="0">
                <a:solidFill>
                  <a:schemeClr val="accent3">
                    <a:lumMod val="60000"/>
                    <a:lumOff val="40000"/>
                  </a:schemeClr>
                </a:solidFill>
              </a:defRPr>
            </a:lvl2pPr>
            <a:lvl3pPr marL="1344613" indent="-687388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3pPr>
            <a:lvl4pPr marL="2001838" indent="-628650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4pPr>
            <a:lvl5pPr marL="2628900" indent="-642938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5pPr>
          </a:lstStyle>
          <a:p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812801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line">
    <p:bg>
      <p:bgPr>
        <a:solidFill>
          <a:srgbClr val="007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2211137" y="1482435"/>
            <a:ext cx="18159663" cy="2286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kumimoji="0" sz="12000" b="1" i="0" u="none" strike="noStrike" cap="none" spc="-20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61937" y="4338062"/>
            <a:ext cx="18159663" cy="0"/>
          </a:xfrm>
          <a:prstGeom prst="line">
            <a:avLst/>
          </a:prstGeom>
          <a:noFill/>
          <a:ln w="50800" cap="flat">
            <a:solidFill>
              <a:srgbClr val="00628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Shape 85"/>
          <p:cNvSpPr>
            <a:spLocks noGrp="1"/>
          </p:cNvSpPr>
          <p:nvPr>
            <p:ph type="body" idx="12"/>
          </p:nvPr>
        </p:nvSpPr>
        <p:spPr>
          <a:xfrm>
            <a:off x="2261937" y="5345014"/>
            <a:ext cx="18159663" cy="78722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685800" indent="-685800">
              <a:lnSpc>
                <a:spcPct val="100000"/>
              </a:lnSpc>
              <a:spcBef>
                <a:spcPts val="4800"/>
              </a:spcBef>
              <a:buClr>
                <a:srgbClr val="00526F"/>
              </a:buClr>
              <a:buFont typeface=".AppleSystemUIFont" charset="-120"/>
              <a:buChar char="›"/>
              <a:defRPr sz="6400" b="0">
                <a:solidFill>
                  <a:srgbClr val="FFFFFF"/>
                </a:solidFill>
              </a:defRPr>
            </a:lvl1pPr>
            <a:lvl2pPr marL="671513" indent="-671513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Char char=" "/>
              <a:tabLst/>
              <a:defRPr sz="5200" b="0">
                <a:solidFill>
                  <a:srgbClr val="FFFFFF"/>
                </a:solidFill>
              </a:defRPr>
            </a:lvl2pPr>
            <a:lvl3pPr marL="1344613" indent="-687388">
              <a:lnSpc>
                <a:spcPct val="100000"/>
              </a:lnSpc>
              <a:spcBef>
                <a:spcPts val="2400"/>
              </a:spcBef>
              <a:buClr>
                <a:srgbClr val="00526F"/>
              </a:buClr>
              <a:buFont typeface=".AppleSystemUIFont" charset="-120"/>
              <a:buChar char="›"/>
              <a:tabLst/>
              <a:defRPr sz="52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001838" indent="-628650">
              <a:lnSpc>
                <a:spcPct val="100000"/>
              </a:lnSpc>
              <a:spcBef>
                <a:spcPts val="2400"/>
              </a:spcBef>
              <a:buClr>
                <a:srgbClr val="00526F"/>
              </a:buClr>
              <a:buFont typeface=".AppleSystemUIFont" charset="-120"/>
              <a:buChar char="›"/>
              <a:tabLst/>
              <a:defRPr sz="5200" b="0">
                <a:solidFill>
                  <a:srgbClr val="FFFFFF"/>
                </a:solidFill>
              </a:defRPr>
            </a:lvl4pPr>
            <a:lvl5pPr marL="2628900" indent="-642938">
              <a:lnSpc>
                <a:spcPct val="100000"/>
              </a:lnSpc>
              <a:spcBef>
                <a:spcPts val="2400"/>
              </a:spcBef>
              <a:buClr>
                <a:srgbClr val="00526F"/>
              </a:buClr>
              <a:buFont typeface=".AppleSystemUIFont" charset="-120"/>
              <a:buChar char="›"/>
              <a:tabLst/>
              <a:defRPr sz="5200" b="0">
                <a:solidFill>
                  <a:srgbClr val="FFFFFF"/>
                </a:solidFill>
              </a:defRPr>
            </a:lvl5pPr>
          </a:lstStyle>
          <a:p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920385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ek">
    <p:bg>
      <p:bgPr>
        <a:solidFill>
          <a:schemeClr val="accent6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2261937" y="1482435"/>
            <a:ext cx="18159663" cy="2286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Title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 hasCustomPrompt="1"/>
          </p:nvPr>
        </p:nvSpPr>
        <p:spPr>
          <a:xfrm>
            <a:off x="2261937" y="5345014"/>
            <a:ext cx="15981094" cy="23625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4800"/>
              </a:spcBef>
              <a:buClr>
                <a:schemeClr val="accent3">
                  <a:lumMod val="60000"/>
                  <a:lumOff val="40000"/>
                </a:schemeClr>
              </a:buClr>
              <a:buFont typeface=".AppleSystemUIFont" charset="-120"/>
              <a:buNone/>
              <a:defRPr sz="8000" b="1"/>
            </a:lvl1pPr>
            <a:lvl2pPr marL="671513" indent="-671513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Char char=" "/>
              <a:tabLst/>
              <a:defRPr sz="5200" b="0">
                <a:solidFill>
                  <a:schemeClr val="accent3">
                    <a:lumMod val="60000"/>
                    <a:lumOff val="40000"/>
                  </a:schemeClr>
                </a:solidFill>
              </a:defRPr>
            </a:lvl2pPr>
            <a:lvl3pPr marL="1344613" indent="-687388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3pPr>
            <a:lvl4pPr marL="2001838" indent="-628650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4pPr>
            <a:lvl5pPr marL="2628900" indent="-642938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5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statistiek</a:t>
            </a:r>
            <a:endParaRPr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61937" y="4338062"/>
            <a:ext cx="18159663" cy="0"/>
          </a:xfrm>
          <a:prstGeom prst="line">
            <a:avLst/>
          </a:prstGeom>
          <a:noFill/>
          <a:ln w="50800" cap="flat">
            <a:solidFill>
              <a:schemeClr val="accent6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Shape 85"/>
          <p:cNvSpPr>
            <a:spLocks noGrp="1"/>
          </p:cNvSpPr>
          <p:nvPr>
            <p:ph type="body" idx="11" hasCustomPrompt="1"/>
          </p:nvPr>
        </p:nvSpPr>
        <p:spPr>
          <a:xfrm>
            <a:off x="2261937" y="8714507"/>
            <a:ext cx="15981094" cy="23625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4800"/>
              </a:spcBef>
              <a:buClr>
                <a:schemeClr val="accent3">
                  <a:lumMod val="60000"/>
                  <a:lumOff val="40000"/>
                </a:schemeClr>
              </a:buClr>
              <a:buFont typeface=".AppleSystemUIFont" charset="-120"/>
              <a:buNone/>
              <a:defRPr sz="20000" b="0"/>
            </a:lvl1pPr>
            <a:lvl2pPr marL="671513" indent="-671513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Char char=" "/>
              <a:tabLst/>
              <a:defRPr sz="5200" b="0">
                <a:solidFill>
                  <a:schemeClr val="accent3">
                    <a:lumMod val="60000"/>
                    <a:lumOff val="40000"/>
                  </a:schemeClr>
                </a:solidFill>
              </a:defRPr>
            </a:lvl2pPr>
            <a:lvl3pPr marL="1344613" indent="-687388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3pPr>
            <a:lvl4pPr marL="2001838" indent="-628650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4pPr>
            <a:lvl5pPr marL="2628900" indent="-642938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5pPr>
          </a:lstStyle>
          <a:p>
            <a:r>
              <a:rPr lang="en-US" dirty="0"/>
              <a:t>0%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381984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statistieken">
    <p:bg>
      <p:bgPr>
        <a:solidFill>
          <a:schemeClr val="accent6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2261937" y="1482435"/>
            <a:ext cx="18159663" cy="2286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Title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 hasCustomPrompt="1"/>
          </p:nvPr>
        </p:nvSpPr>
        <p:spPr>
          <a:xfrm>
            <a:off x="2261937" y="4736892"/>
            <a:ext cx="15981094" cy="171524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4800"/>
              </a:spcBef>
              <a:buClr>
                <a:schemeClr val="accent3">
                  <a:lumMod val="60000"/>
                  <a:lumOff val="40000"/>
                </a:schemeClr>
              </a:buClr>
              <a:buFont typeface=".AppleSystemUIFont" charset="-120"/>
              <a:buNone/>
              <a:defRPr sz="6400" b="1"/>
            </a:lvl1pPr>
            <a:lvl2pPr marL="671513" indent="-671513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Char char=" "/>
              <a:tabLst/>
              <a:defRPr sz="5200" b="0">
                <a:solidFill>
                  <a:schemeClr val="accent3">
                    <a:lumMod val="60000"/>
                    <a:lumOff val="40000"/>
                  </a:schemeClr>
                </a:solidFill>
              </a:defRPr>
            </a:lvl2pPr>
            <a:lvl3pPr marL="1344613" indent="-687388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3pPr>
            <a:lvl4pPr marL="2001838" indent="-628650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4pPr>
            <a:lvl5pPr marL="2628900" indent="-642938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5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statistiek</a:t>
            </a:r>
            <a:endParaRPr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61937" y="4338062"/>
            <a:ext cx="18159663" cy="0"/>
          </a:xfrm>
          <a:prstGeom prst="line">
            <a:avLst/>
          </a:prstGeom>
          <a:noFill/>
          <a:ln w="50800" cap="flat">
            <a:solidFill>
              <a:schemeClr val="accent6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Shape 85"/>
          <p:cNvSpPr>
            <a:spLocks noGrp="1"/>
          </p:cNvSpPr>
          <p:nvPr>
            <p:ph type="body" idx="11" hasCustomPrompt="1"/>
          </p:nvPr>
        </p:nvSpPr>
        <p:spPr>
          <a:xfrm>
            <a:off x="2261937" y="6122355"/>
            <a:ext cx="15981094" cy="23625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4800"/>
              </a:spcBef>
              <a:buClr>
                <a:schemeClr val="accent3">
                  <a:lumMod val="60000"/>
                  <a:lumOff val="40000"/>
                </a:schemeClr>
              </a:buClr>
              <a:buFont typeface=".AppleSystemUIFont" charset="-120"/>
              <a:buNone/>
              <a:defRPr sz="13000" b="0">
                <a:solidFill>
                  <a:schemeClr val="bg2"/>
                </a:solidFill>
              </a:defRPr>
            </a:lvl1pPr>
            <a:lvl2pPr marL="671513" indent="-671513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Char char=" "/>
              <a:tabLst/>
              <a:defRPr sz="5200" b="0">
                <a:solidFill>
                  <a:schemeClr val="accent3">
                    <a:lumMod val="60000"/>
                    <a:lumOff val="40000"/>
                  </a:schemeClr>
                </a:solidFill>
              </a:defRPr>
            </a:lvl2pPr>
            <a:lvl3pPr marL="1344613" indent="-687388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3pPr>
            <a:lvl4pPr marL="2001838" indent="-628650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4pPr>
            <a:lvl5pPr marL="2628900" indent="-642938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5pPr>
          </a:lstStyle>
          <a:p>
            <a:r>
              <a:rPr lang="en-US" dirty="0"/>
              <a:t>0%</a:t>
            </a:r>
            <a:endParaRPr dirty="0"/>
          </a:p>
        </p:txBody>
      </p:sp>
      <p:sp>
        <p:nvSpPr>
          <p:cNvPr id="9" name="Shape 85"/>
          <p:cNvSpPr>
            <a:spLocks noGrp="1"/>
          </p:cNvSpPr>
          <p:nvPr>
            <p:ph type="body" idx="13" hasCustomPrompt="1"/>
          </p:nvPr>
        </p:nvSpPr>
        <p:spPr>
          <a:xfrm>
            <a:off x="2261937" y="8546212"/>
            <a:ext cx="15981094" cy="171524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4800"/>
              </a:spcBef>
              <a:buClr>
                <a:schemeClr val="accent3">
                  <a:lumMod val="60000"/>
                  <a:lumOff val="40000"/>
                </a:schemeClr>
              </a:buClr>
              <a:buFont typeface=".AppleSystemUIFont" charset="-120"/>
              <a:buNone/>
              <a:defRPr sz="6400" b="1"/>
            </a:lvl1pPr>
            <a:lvl2pPr marL="671513" indent="-671513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Char char=" "/>
              <a:tabLst/>
              <a:defRPr sz="5200" b="0">
                <a:solidFill>
                  <a:schemeClr val="accent3">
                    <a:lumMod val="60000"/>
                    <a:lumOff val="40000"/>
                  </a:schemeClr>
                </a:solidFill>
              </a:defRPr>
            </a:lvl2pPr>
            <a:lvl3pPr marL="1344613" indent="-687388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3pPr>
            <a:lvl4pPr marL="2001838" indent="-628650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4pPr>
            <a:lvl5pPr marL="2628900" indent="-642938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5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statistiek</a:t>
            </a:r>
            <a:endParaRPr dirty="0"/>
          </a:p>
        </p:txBody>
      </p:sp>
      <p:sp>
        <p:nvSpPr>
          <p:cNvPr id="10" name="Shape 85"/>
          <p:cNvSpPr>
            <a:spLocks noGrp="1"/>
          </p:cNvSpPr>
          <p:nvPr>
            <p:ph type="body" idx="14" hasCustomPrompt="1"/>
          </p:nvPr>
        </p:nvSpPr>
        <p:spPr>
          <a:xfrm>
            <a:off x="2261937" y="9916685"/>
            <a:ext cx="15981094" cy="23625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4800"/>
              </a:spcBef>
              <a:buClr>
                <a:schemeClr val="accent3">
                  <a:lumMod val="60000"/>
                  <a:lumOff val="40000"/>
                </a:schemeClr>
              </a:buClr>
              <a:buFont typeface=".AppleSystemUIFont" charset="-120"/>
              <a:buNone/>
              <a:defRPr sz="13000" b="0">
                <a:solidFill>
                  <a:schemeClr val="bg2"/>
                </a:solidFill>
              </a:defRPr>
            </a:lvl1pPr>
            <a:lvl2pPr marL="671513" indent="-671513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Char char=" "/>
              <a:tabLst/>
              <a:defRPr sz="5200" b="0">
                <a:solidFill>
                  <a:schemeClr val="accent3">
                    <a:lumMod val="60000"/>
                    <a:lumOff val="40000"/>
                  </a:schemeClr>
                </a:solidFill>
              </a:defRPr>
            </a:lvl2pPr>
            <a:lvl3pPr marL="1344613" indent="-687388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3pPr>
            <a:lvl4pPr marL="2001838" indent="-628650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4pPr>
            <a:lvl5pPr marL="2628900" indent="-642938">
              <a:lnSpc>
                <a:spcPct val="100000"/>
              </a:lnSpc>
              <a:spcBef>
                <a:spcPts val="2400"/>
              </a:spcBef>
              <a:buClr>
                <a:schemeClr val="accent6"/>
              </a:buClr>
              <a:buFont typeface=".AppleSystemUIFont" charset="-120"/>
              <a:buChar char="›"/>
              <a:tabLst/>
              <a:defRPr sz="5200" b="0">
                <a:solidFill>
                  <a:schemeClr val="accent6"/>
                </a:solidFill>
              </a:defRPr>
            </a:lvl5pPr>
          </a:lstStyle>
          <a:p>
            <a:r>
              <a:rPr lang="en-US" dirty="0"/>
              <a:t>0%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924405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bg>
      <p:bgPr>
        <a:solidFill>
          <a:schemeClr val="accent6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2261937" y="1482435"/>
            <a:ext cx="18159663" cy="2286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2356444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olledig scherm">
    <p:bg>
      <p:bgPr>
        <a:solidFill>
          <a:schemeClr val="accent6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pic" idx="13"/>
          </p:nvPr>
        </p:nvSpPr>
        <p:spPr>
          <a:xfrm>
            <a:off x="0" y="-35852"/>
            <a:ext cx="24384000" cy="13787704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>
            <a:lvl1pPr>
              <a:defRPr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84708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962400" y="0"/>
            <a:ext cx="16459200" cy="2835275"/>
          </a:xfrm>
          <a:prstGeom prst="rect">
            <a:avLst/>
          </a:prstGeom>
          <a:ln w="25400">
            <a:miter lim="400000"/>
          </a:ln>
        </p:spPr>
        <p:txBody>
          <a:bodyPr tIns="91439" bIns="91439" anchor="b"/>
          <a:lstStyle/>
          <a:p>
            <a:endParaRPr dirty="0"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  <a:ln w="25400">
            <a:miter lim="400000"/>
          </a:ln>
        </p:spPr>
        <p:txBody>
          <a:bodyPr tIns="91439" bIns="91439">
            <a:normAutofit/>
          </a:bodyPr>
          <a:lstStyle/>
          <a:p>
            <a:endParaRPr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</p:sldLayoutIdLst>
  <p:transition spd="med"/>
  <p:txStyles>
    <p:titleStyle>
      <a:lvl1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-20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-20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-20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-20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-20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-20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-20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-20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685800" marR="0" indent="-685800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1pPr>
      <a:lvl2pPr marL="1191985" marR="0" indent="-734785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2pPr>
      <a:lvl3pPr marL="1600200" marR="0" indent="-685800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3pPr>
      <a:lvl4pPr marL="2057400" marR="0" indent="-685800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4pPr>
      <a:lvl5pPr marL="2514600" marR="0" indent="-685800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5pPr>
      <a:lvl6pPr marL="3108959" marR="0" indent="-822959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6pPr>
      <a:lvl7pPr marL="3566159" marR="0" indent="-822959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7pPr>
      <a:lvl8pPr marL="4023359" marR="0" indent="-822959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8pPr>
      <a:lvl9pPr marL="4480559" marR="0" indent="-822959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962400" y="0"/>
            <a:ext cx="16459200" cy="2835275"/>
          </a:xfrm>
          <a:prstGeom prst="rect">
            <a:avLst/>
          </a:prstGeom>
          <a:ln w="25400">
            <a:miter lim="400000"/>
          </a:ln>
        </p:spPr>
        <p:txBody>
          <a:bodyPr tIns="91439" bIns="91439" anchor="b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  <a:ln w="25400">
            <a:miter lim="400000"/>
          </a:ln>
        </p:spPr>
        <p:txBody>
          <a:bodyPr tIns="91439" bIns="91439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23081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703" r:id="rId2"/>
    <p:sldLayoutId id="2147483702" r:id="rId3"/>
    <p:sldLayoutId id="2147483704" r:id="rId4"/>
    <p:sldLayoutId id="2147483699" r:id="rId5"/>
    <p:sldLayoutId id="2147483700" r:id="rId6"/>
    <p:sldLayoutId id="2147483697" r:id="rId7"/>
    <p:sldLayoutId id="2147483695" r:id="rId8"/>
    <p:sldLayoutId id="2147483698" r:id="rId9"/>
    <p:sldLayoutId id="2147483696" r:id="rId10"/>
    <p:sldLayoutId id="2147483708" r:id="rId11"/>
  </p:sldLayoutIdLst>
  <p:transition spd="med"/>
  <p:txStyles>
    <p:titleStyle>
      <a:lvl1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-20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-20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-20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-20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-20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-20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-20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1" i="0" u="none" strike="noStrike" cap="none" spc="-20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685800" marR="0" indent="-685800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1pPr>
      <a:lvl2pPr marL="1191985" marR="0" indent="-734785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2pPr>
      <a:lvl3pPr marL="1600200" marR="0" indent="-685800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3pPr>
      <a:lvl4pPr marL="2057400" marR="0" indent="-685800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4pPr>
      <a:lvl5pPr marL="2514600" marR="0" indent="-685800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5pPr>
      <a:lvl6pPr marL="3108959" marR="0" indent="-822959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6pPr>
      <a:lvl7pPr marL="3566159" marR="0" indent="-822959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7pPr>
      <a:lvl8pPr marL="4023359" marR="0" indent="-822959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8pPr>
      <a:lvl9pPr marL="4480559" marR="0" indent="-822959" algn="l" defTabSz="914400" rtl="0" latinLnBrk="0">
        <a:lnSpc>
          <a:spcPct val="120000"/>
        </a:lnSpc>
        <a:spcBef>
          <a:spcPts val="1700"/>
        </a:spcBef>
        <a:spcAft>
          <a:spcPts val="0"/>
        </a:spcAft>
        <a:buClrTx/>
        <a:buSzPct val="100000"/>
        <a:buFont typeface="Arial"/>
        <a:buChar char="•"/>
        <a:tabLst/>
        <a:defRPr sz="7200" b="0" i="0" u="none" strike="noStrike" cap="none" spc="0" baseline="0">
          <a:ln>
            <a:noFill/>
          </a:ln>
          <a:solidFill>
            <a:schemeClr val="accent3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676400" y="1034321"/>
            <a:ext cx="21031200" cy="1164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329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7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706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96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jpeg"/><Relationship Id="rId21" Type="http://schemas.openxmlformats.org/officeDocument/2006/relationships/image" Target="../media/image49.png"/><Relationship Id="rId34" Type="http://schemas.openxmlformats.org/officeDocument/2006/relationships/image" Target="../media/image6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2" Type="http://schemas.openxmlformats.org/officeDocument/2006/relationships/hyperlink" Target="http://www.google.nl/url?sa=i&amp;rct=j&amp;q=&amp;esrc=s&amp;frm=1&amp;source=images&amp;cd=&amp;cad=rja&amp;uact=8&amp;ved=0CAcQjRw&amp;url=http://www.newswire.ca/en/story/1387149/scc-and-ul-broaden-sale-of-standards-in-canada&amp;ei=oXhXVIfBC4zeOMiMgMgE&amp;bvm=bv.78677474,d.ZWU&amp;psig=AFQjCNGU5UQqiax7xD-MVms0MHjxZtYNBw&amp;ust=1415105032230936" TargetMode="Externa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36" Type="http://schemas.openxmlformats.org/officeDocument/2006/relationships/image" Target="../media/image20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Relationship Id="rId35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7BB7A8C-14B2-40A6-8342-7BC3E25BC7D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3536" b="13536"/>
          <a:stretch>
            <a:fillRect/>
          </a:stretch>
        </p:blipFill>
        <p:spPr>
          <a:xfrm>
            <a:off x="1" y="2183470"/>
            <a:ext cx="24383999" cy="11460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A3B321-3ABD-4DDA-8111-E9873C428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953" y="126996"/>
            <a:ext cx="22232971" cy="3174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BB904E-BDF2-472F-935D-4C8A5EF16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730596"/>
            <a:ext cx="24413627" cy="1197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7291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AF8A752-6B4F-4ED5-A528-78555DE2D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1889" y="2023397"/>
            <a:ext cx="11628769" cy="2286000"/>
          </a:xfrm>
        </p:spPr>
        <p:txBody>
          <a:bodyPr>
            <a:normAutofit fontScale="90000"/>
          </a:bodyPr>
          <a:lstStyle/>
          <a:p>
            <a:r>
              <a:rPr lang="nl-NL" dirty="0"/>
              <a:t>NEN Trainingen</a:t>
            </a:r>
            <a:r>
              <a:rPr lang="nl-NL" b="0" dirty="0"/>
              <a:t>			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FD80A7-CFC7-4D9F-BAE1-CFC21EE97C8A}"/>
              </a:ext>
            </a:extLst>
          </p:cNvPr>
          <p:cNvSpPr txBox="1">
            <a:spLocks/>
          </p:cNvSpPr>
          <p:nvPr/>
        </p:nvSpPr>
        <p:spPr bwMode="auto">
          <a:xfrm>
            <a:off x="11571889" y="3135699"/>
            <a:ext cx="12812111" cy="937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+mj-lt"/>
                <a:ea typeface="ＭＳ Ｐゴシック" pitchFamily="-48" charset="-128"/>
                <a:cs typeface="ＭＳ Ｐゴシック" pitchFamily="-48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Arial" pitchFamily="-48" charset="0"/>
                <a:ea typeface="ＭＳ Ｐゴシック" pitchFamily="-48" charset="-128"/>
                <a:cs typeface="ＭＳ Ｐゴシック" pitchFamily="-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Arial" pitchFamily="-48" charset="0"/>
                <a:ea typeface="ＭＳ Ｐゴシック" pitchFamily="-48" charset="-128"/>
                <a:cs typeface="ＭＳ Ｐゴシック" pitchFamily="-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Arial" pitchFamily="-48" charset="0"/>
                <a:ea typeface="ＭＳ Ｐゴシック" pitchFamily="-48" charset="-128"/>
                <a:cs typeface="ＭＳ Ｐゴシック" pitchFamily="-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2"/>
                </a:solidFill>
                <a:latin typeface="Arial" pitchFamily="-48" charset="0"/>
                <a:ea typeface="ＭＳ Ｐゴシック" pitchFamily="-48" charset="-128"/>
                <a:cs typeface="ＭＳ Ｐゴシック" pitchFamily="-48" charset="-128"/>
              </a:defRPr>
            </a:lvl5pPr>
            <a:lvl6pPr marL="342892" algn="l" rtl="0" eaLnBrk="1" fontAlgn="base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8F"/>
                </a:solidFill>
                <a:latin typeface="Arial" pitchFamily="-48" charset="0"/>
              </a:defRPr>
            </a:lvl6pPr>
            <a:lvl7pPr marL="685783" algn="l" rtl="0" eaLnBrk="1" fontAlgn="base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8F"/>
                </a:solidFill>
                <a:latin typeface="Arial" pitchFamily="-48" charset="0"/>
              </a:defRPr>
            </a:lvl7pPr>
            <a:lvl8pPr marL="1028675" algn="l" rtl="0" eaLnBrk="1" fontAlgn="base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8F"/>
                </a:solidFill>
                <a:latin typeface="Arial" pitchFamily="-48" charset="0"/>
              </a:defRPr>
            </a:lvl8pPr>
            <a:lvl9pPr marL="1371566" algn="l" rtl="0" eaLnBrk="1" fontAlgn="base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38F"/>
                </a:solidFill>
                <a:latin typeface="Arial" pitchFamily="-48" charset="0"/>
              </a:defRPr>
            </a:lvl9pPr>
          </a:lstStyle>
          <a:p>
            <a:r>
              <a:rPr lang="nl-NL" sz="6400" b="0" dirty="0">
                <a:solidFill>
                  <a:schemeClr val="accent1"/>
                </a:solidFill>
              </a:rPr>
              <a:t>100+ Opleidingen &amp; </a:t>
            </a:r>
            <a:r>
              <a:rPr lang="nl-NL" sz="6400" b="0" dirty="0" err="1">
                <a:solidFill>
                  <a:schemeClr val="accent1"/>
                </a:solidFill>
              </a:rPr>
              <a:t>Cedeo</a:t>
            </a:r>
            <a:r>
              <a:rPr lang="nl-NL" sz="6400" b="0" dirty="0">
                <a:solidFill>
                  <a:schemeClr val="accent1"/>
                </a:solidFill>
              </a:rPr>
              <a:t> erkend</a:t>
            </a:r>
          </a:p>
          <a:p>
            <a:endParaRPr lang="nl-NL" sz="5000" b="0" dirty="0">
              <a:solidFill>
                <a:schemeClr val="accent1"/>
              </a:solidFill>
            </a:endParaRPr>
          </a:p>
          <a:p>
            <a:endParaRPr lang="nl-NL" sz="5000" b="0" dirty="0">
              <a:solidFill>
                <a:schemeClr val="accent1"/>
              </a:solidFill>
            </a:endParaRPr>
          </a:p>
          <a:p>
            <a:r>
              <a:rPr lang="nl-NL" sz="6400" b="0" u="sng" dirty="0">
                <a:solidFill>
                  <a:schemeClr val="accent1"/>
                </a:solidFill>
              </a:rPr>
              <a:t>Van klassikaal tot online trainingen</a:t>
            </a:r>
          </a:p>
          <a:p>
            <a:pPr marL="914411" indent="-914411">
              <a:buFont typeface="Arial" panose="020B0604020202020204" pitchFamily="34" charset="0"/>
              <a:buChar char="•"/>
            </a:pPr>
            <a:r>
              <a:rPr lang="nl-NL" sz="6400" b="0" dirty="0">
                <a:solidFill>
                  <a:schemeClr val="accent1"/>
                </a:solidFill>
              </a:rPr>
              <a:t>Open Rooster</a:t>
            </a:r>
          </a:p>
          <a:p>
            <a:pPr marL="914411" indent="-914411">
              <a:buFont typeface="Arial" panose="020B0604020202020204" pitchFamily="34" charset="0"/>
              <a:buChar char="•"/>
            </a:pPr>
            <a:r>
              <a:rPr lang="nl-NL" sz="6400" b="0" dirty="0" err="1">
                <a:solidFill>
                  <a:schemeClr val="accent1"/>
                </a:solidFill>
              </a:rPr>
              <a:t>Incompany</a:t>
            </a:r>
            <a:r>
              <a:rPr lang="nl-NL" sz="6400" b="0" dirty="0">
                <a:solidFill>
                  <a:schemeClr val="accent1"/>
                </a:solidFill>
              </a:rPr>
              <a:t> / Bedrijfstraining</a:t>
            </a:r>
          </a:p>
          <a:p>
            <a:pPr marL="914411" indent="-914411">
              <a:buFont typeface="Arial" panose="020B0604020202020204" pitchFamily="34" charset="0"/>
              <a:buChar char="•"/>
            </a:pPr>
            <a:r>
              <a:rPr lang="nl-NL" sz="6400" b="0" dirty="0">
                <a:solidFill>
                  <a:schemeClr val="accent1"/>
                </a:solidFill>
              </a:rPr>
              <a:t>E-</a:t>
            </a:r>
            <a:r>
              <a:rPr lang="nl-NL" sz="6400" b="0" dirty="0" err="1">
                <a:solidFill>
                  <a:schemeClr val="accent1"/>
                </a:solidFill>
              </a:rPr>
              <a:t>learning</a:t>
            </a:r>
            <a:r>
              <a:rPr lang="nl-NL" sz="6400" b="0" dirty="0">
                <a:solidFill>
                  <a:schemeClr val="accent1"/>
                </a:solidFill>
              </a:rPr>
              <a:t> </a:t>
            </a:r>
          </a:p>
          <a:p>
            <a:pPr marL="914411" indent="-914411">
              <a:buFont typeface="Arial" panose="020B0604020202020204" pitchFamily="34" charset="0"/>
              <a:buChar char="•"/>
            </a:pPr>
            <a:r>
              <a:rPr lang="nl-NL" sz="6400" b="0" dirty="0" err="1">
                <a:solidFill>
                  <a:schemeClr val="accent1"/>
                </a:solidFill>
              </a:rPr>
              <a:t>Blended</a:t>
            </a:r>
            <a:r>
              <a:rPr lang="nl-NL" sz="6400" b="0" dirty="0">
                <a:solidFill>
                  <a:schemeClr val="accent1"/>
                </a:solidFill>
              </a:rPr>
              <a:t>	</a:t>
            </a:r>
          </a:p>
          <a:p>
            <a:endParaRPr lang="nl-NL" sz="6400" b="0" dirty="0">
              <a:solidFill>
                <a:schemeClr val="accent1"/>
              </a:solidFill>
            </a:endParaRPr>
          </a:p>
          <a:p>
            <a:r>
              <a:rPr lang="nl-NL" sz="6400" b="0" dirty="0">
                <a:solidFill>
                  <a:schemeClr val="accent1"/>
                </a:solidFill>
              </a:rPr>
              <a:t>		</a:t>
            </a: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08559FFB-E457-4EE9-A882-9FCD965564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488" y="11806608"/>
            <a:ext cx="1596603" cy="1407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F31FAA-C41B-4780-B47C-76551B258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743" y="0"/>
            <a:ext cx="1129862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6247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F2567-4258-41E8-B4A2-6CC2724E2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250" y="331662"/>
            <a:ext cx="21623020" cy="1724045"/>
          </a:xfrm>
        </p:spPr>
        <p:txBody>
          <a:bodyPr/>
          <a:lstStyle/>
          <a:p>
            <a:r>
              <a:rPr lang="nl-NL" sz="9000" dirty="0"/>
              <a:t>Werken met… en </a:t>
            </a:r>
            <a:r>
              <a:rPr lang="nl-NL" sz="9000" dirty="0" err="1"/>
              <a:t>Webtools</a:t>
            </a:r>
            <a:endParaRPr lang="nl-NL" sz="9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F7EE47-D687-4F0F-AF4A-6EFAD86C1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15" y="2685197"/>
            <a:ext cx="21620655" cy="4130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7F72EF-64DE-4B75-8384-DE3A535A0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594" y="7369955"/>
            <a:ext cx="21618290" cy="4467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8F6FB4-694C-49DE-BF37-FEBFF8C0B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344" y="2992544"/>
            <a:ext cx="3642715" cy="3482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26E847-8051-4272-869E-96626CAA6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787" y="3031434"/>
            <a:ext cx="16829977" cy="36317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2D1FC0-4C1E-4714-83D2-244B3059F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733" y="7882830"/>
            <a:ext cx="14991543" cy="3783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C90E49-3CE8-423D-9B4C-8CBE392BA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1943" y="7420812"/>
            <a:ext cx="4141515" cy="3783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4BF811-B96A-474B-9F84-2C7812F857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69594" y="12008159"/>
            <a:ext cx="1597290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59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Normtoepassing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/>
        <p:txBody>
          <a:bodyPr numCol="2" spcCol="1944000">
            <a:normAutofit fontScale="925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5400" b="1" dirty="0">
                <a:solidFill>
                  <a:srgbClr val="0077A2"/>
                </a:solidFill>
              </a:rPr>
              <a:t>Normen </a:t>
            </a:r>
          </a:p>
          <a:p>
            <a:pPr>
              <a:lnSpc>
                <a:spcPct val="80000"/>
              </a:lnSpc>
            </a:pPr>
            <a:r>
              <a:rPr lang="en-US" sz="5400" dirty="0"/>
              <a:t>Papier, pdf, xml</a:t>
            </a:r>
          </a:p>
          <a:p>
            <a:pPr lvl="1">
              <a:lnSpc>
                <a:spcPct val="80000"/>
              </a:lnSpc>
            </a:pPr>
            <a:endParaRPr lang="en-US" sz="44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5400" b="1" dirty="0">
                <a:solidFill>
                  <a:srgbClr val="0077A2"/>
                </a:solidFill>
              </a:rPr>
              <a:t>Norminformatieproducten</a:t>
            </a:r>
          </a:p>
          <a:p>
            <a:pPr>
              <a:lnSpc>
                <a:spcPct val="80000"/>
              </a:lnSpc>
            </a:pPr>
            <a:r>
              <a:rPr lang="en-US" sz="5400" dirty="0"/>
              <a:t>Praktijkgidsen</a:t>
            </a:r>
          </a:p>
          <a:p>
            <a:pPr>
              <a:lnSpc>
                <a:spcPct val="80000"/>
              </a:lnSpc>
            </a:pPr>
            <a:r>
              <a:rPr lang="en-US" sz="5400" dirty="0"/>
              <a:t>Werken met …</a:t>
            </a:r>
          </a:p>
          <a:p>
            <a:pPr>
              <a:lnSpc>
                <a:spcPct val="80000"/>
              </a:lnSpc>
            </a:pPr>
            <a:r>
              <a:rPr lang="en-US" sz="5400" dirty="0"/>
              <a:t>Online databases / tools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5400" b="1" dirty="0">
                <a:solidFill>
                  <a:srgbClr val="0077A2"/>
                </a:solidFill>
              </a:rPr>
              <a:t>Normmanagement </a:t>
            </a:r>
          </a:p>
          <a:p>
            <a:pPr>
              <a:lnSpc>
                <a:spcPct val="80000"/>
              </a:lnSpc>
            </a:pPr>
            <a:r>
              <a:rPr lang="en-US" sz="5400" dirty="0"/>
              <a:t>NEN Connect</a:t>
            </a:r>
          </a:p>
          <a:p>
            <a:pPr lvl="1">
              <a:lnSpc>
                <a:spcPct val="80000"/>
              </a:lnSpc>
            </a:pPr>
            <a:endParaRPr lang="en-US" sz="4400" b="1" dirty="0">
              <a:solidFill>
                <a:srgbClr val="0077A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5400" b="1" dirty="0">
                <a:solidFill>
                  <a:srgbClr val="0077A2"/>
                </a:solidFill>
              </a:rPr>
              <a:t>Trainingen</a:t>
            </a:r>
          </a:p>
          <a:p>
            <a:pPr>
              <a:lnSpc>
                <a:spcPct val="80000"/>
              </a:lnSpc>
            </a:pPr>
            <a:r>
              <a:rPr lang="en-US" sz="5400" dirty="0"/>
              <a:t>Open-roostertrainingen</a:t>
            </a:r>
          </a:p>
          <a:p>
            <a:pPr>
              <a:lnSpc>
                <a:spcPct val="80000"/>
              </a:lnSpc>
            </a:pPr>
            <a:r>
              <a:rPr lang="en-US" sz="5400" dirty="0"/>
              <a:t>Bedrijfstrainingen</a:t>
            </a:r>
          </a:p>
          <a:p>
            <a:pPr>
              <a:lnSpc>
                <a:spcPct val="80000"/>
              </a:lnSpc>
            </a:pPr>
            <a:r>
              <a:rPr lang="en-US" sz="5400" dirty="0"/>
              <a:t>E-learning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6390">
              <a:alpha val="88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17400" y="5406828"/>
            <a:ext cx="10058400" cy="196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1">
              <a:lnSpc>
                <a:spcPct val="80000"/>
              </a:lnSpc>
              <a:spcBef>
                <a:spcPts val="4800"/>
              </a:spcBef>
              <a:buClr>
                <a:srgbClr val="4A4A4A">
                  <a:lumMod val="60000"/>
                  <a:lumOff val="40000"/>
                </a:srgbClr>
              </a:buClr>
              <a:buSzPct val="100000"/>
            </a:pPr>
            <a:r>
              <a:rPr lang="en-US" sz="5000" b="1" dirty="0">
                <a:solidFill>
                  <a:srgbClr val="FFFFFF"/>
                </a:solidFill>
              </a:rPr>
              <a:t>Normmanagement </a:t>
            </a:r>
          </a:p>
          <a:p>
            <a:pPr marL="685800" lvl="0" indent="-685800" hangingPunct="1">
              <a:lnSpc>
                <a:spcPct val="80000"/>
              </a:lnSpc>
              <a:spcBef>
                <a:spcPts val="4800"/>
              </a:spcBef>
              <a:buSzPct val="100000"/>
              <a:buFont typeface=".AppleSystemUIFont" charset="-120"/>
              <a:buChar char="›"/>
            </a:pPr>
            <a:r>
              <a:rPr lang="en-US" sz="5000" dirty="0">
                <a:solidFill>
                  <a:srgbClr val="FFFFFF"/>
                </a:solidFill>
              </a:rPr>
              <a:t>NEN Connect</a:t>
            </a:r>
          </a:p>
        </p:txBody>
      </p:sp>
    </p:spTree>
    <p:extLst>
      <p:ext uri="{BB962C8B-B14F-4D97-AF65-F5344CB8AC3E}">
        <p14:creationId xmlns:p14="http://schemas.microsoft.com/office/powerpoint/2010/main" val="109823228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9125" r="5940"/>
          <a:stretch/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9091" r="20141"/>
          <a:stretch/>
        </p:blipFill>
        <p:spPr>
          <a:xfrm>
            <a:off x="0" y="0"/>
            <a:ext cx="24384000" cy="13716000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988800" y="4772632"/>
            <a:ext cx="10566400" cy="317305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6000" dirty="0">
                <a:solidFill>
                  <a:schemeClr val="bg1"/>
                </a:solidFill>
              </a:rPr>
              <a:t>Dé online totaaloplossing in </a:t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chemeClr val="bg1"/>
                </a:solidFill>
              </a:rPr>
              <a:t>het beheren en gebruiken </a:t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chemeClr val="bg1"/>
                </a:solidFill>
              </a:rPr>
              <a:t>van uw normen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988800" y="3588435"/>
            <a:ext cx="102082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kern="1200" dirty="0" err="1">
                <a:solidFill>
                  <a:srgbClr val="006390"/>
                </a:solidFill>
                <a:ea typeface="+mj-ea"/>
                <a:cs typeface="+mj-cs"/>
              </a:rPr>
              <a:t>Introductie</a:t>
            </a:r>
            <a:r>
              <a:rPr lang="en-US" sz="6600" b="1" kern="1200" dirty="0">
                <a:solidFill>
                  <a:srgbClr val="006390"/>
                </a:solidFill>
                <a:ea typeface="+mj-ea"/>
                <a:cs typeface="+mj-cs"/>
              </a:rPr>
              <a:t> NEN Connect</a:t>
            </a:r>
            <a:endParaRPr lang="en-US" dirty="0"/>
          </a:p>
        </p:txBody>
      </p:sp>
      <p:pic>
        <p:nvPicPr>
          <p:cNvPr id="6" name="Afbeelding 2">
            <a:extLst>
              <a:ext uri="{FF2B5EF4-FFF2-40B4-BE49-F238E27FC236}">
                <a16:creationId xmlns:a16="http://schemas.microsoft.com/office/drawing/2014/main" id="{EEFB0821-370F-406D-B719-4E39FD4173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096" y="11643049"/>
            <a:ext cx="1596603" cy="14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0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9091" r="20141"/>
          <a:stretch/>
        </p:blipFill>
        <p:spPr>
          <a:xfrm>
            <a:off x="-233083" y="0"/>
            <a:ext cx="24384000" cy="13716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1430000" y="2933700"/>
            <a:ext cx="12446000" cy="6800850"/>
          </a:xfrm>
        </p:spPr>
        <p:txBody>
          <a:bodyPr>
            <a:normAutofit/>
          </a:bodyPr>
          <a:lstStyle/>
          <a:p>
            <a:pPr>
              <a:buClr>
                <a:srgbClr val="5AB41F"/>
              </a:buClr>
              <a:buFont typeface="Wingdings" charset="2"/>
              <a:buChar char="ü"/>
            </a:pPr>
            <a:r>
              <a:rPr lang="en-US" sz="6000" dirty="0" err="1">
                <a:solidFill>
                  <a:srgbClr val="006390"/>
                </a:solidFill>
              </a:rPr>
              <a:t>Normen</a:t>
            </a:r>
            <a:r>
              <a:rPr lang="en-US" sz="6000" dirty="0">
                <a:solidFill>
                  <a:srgbClr val="006390"/>
                </a:solidFill>
              </a:rPr>
              <a:t> </a:t>
            </a:r>
            <a:r>
              <a:rPr lang="en-US" sz="6000" dirty="0" err="1">
                <a:solidFill>
                  <a:srgbClr val="006390"/>
                </a:solidFill>
              </a:rPr>
              <a:t>altijd</a:t>
            </a:r>
            <a:r>
              <a:rPr lang="en-US" sz="6000" dirty="0">
                <a:solidFill>
                  <a:srgbClr val="006390"/>
                </a:solidFill>
              </a:rPr>
              <a:t> </a:t>
            </a:r>
            <a:r>
              <a:rPr lang="en-US" sz="6000" dirty="0" err="1">
                <a:solidFill>
                  <a:srgbClr val="006390"/>
                </a:solidFill>
              </a:rPr>
              <a:t>actueel</a:t>
            </a:r>
            <a:r>
              <a:rPr lang="en-US" sz="6000" dirty="0">
                <a:solidFill>
                  <a:srgbClr val="006390"/>
                </a:solidFill>
              </a:rPr>
              <a:t> </a:t>
            </a:r>
            <a:r>
              <a:rPr lang="en-US" sz="6000" dirty="0" err="1">
                <a:solidFill>
                  <a:srgbClr val="006390"/>
                </a:solidFill>
              </a:rPr>
              <a:t>en</a:t>
            </a:r>
            <a:r>
              <a:rPr lang="en-US" sz="6000" dirty="0">
                <a:solidFill>
                  <a:srgbClr val="006390"/>
                </a:solidFill>
              </a:rPr>
              <a:t> online</a:t>
            </a:r>
          </a:p>
          <a:p>
            <a:pPr>
              <a:buClr>
                <a:srgbClr val="5AB41F"/>
              </a:buClr>
              <a:buFont typeface="Wingdings" charset="2"/>
              <a:buChar char="ü"/>
            </a:pPr>
            <a:r>
              <a:rPr lang="en-US" sz="6000" dirty="0">
                <a:solidFill>
                  <a:srgbClr val="006390"/>
                </a:solidFill>
              </a:rPr>
              <a:t>Eenvoudig in gebruik</a:t>
            </a:r>
          </a:p>
          <a:p>
            <a:pPr>
              <a:buClr>
                <a:srgbClr val="5AB41F"/>
              </a:buClr>
              <a:buFont typeface="Wingdings" charset="2"/>
              <a:buChar char="ü"/>
            </a:pPr>
            <a:r>
              <a:rPr lang="en-US" sz="6000" dirty="0" err="1">
                <a:solidFill>
                  <a:srgbClr val="006390"/>
                </a:solidFill>
              </a:rPr>
              <a:t>Regelmatige</a:t>
            </a:r>
            <a:r>
              <a:rPr lang="en-US" sz="6000" dirty="0">
                <a:solidFill>
                  <a:srgbClr val="006390"/>
                </a:solidFill>
              </a:rPr>
              <a:t> attendering over uw collectie(s)</a:t>
            </a:r>
          </a:p>
          <a:p>
            <a:pPr>
              <a:buClr>
                <a:srgbClr val="5AB41F"/>
              </a:buClr>
              <a:buFont typeface="Wingdings" charset="2"/>
              <a:buChar char="ü"/>
            </a:pPr>
            <a:r>
              <a:rPr lang="en-US" sz="6000" dirty="0" err="1">
                <a:solidFill>
                  <a:srgbClr val="006390"/>
                </a:solidFill>
              </a:rPr>
              <a:t>Vooraf</a:t>
            </a:r>
            <a:r>
              <a:rPr lang="en-US" sz="6000" dirty="0">
                <a:solidFill>
                  <a:srgbClr val="006390"/>
                </a:solidFill>
              </a:rPr>
              <a:t> vastgestelde jaarprijs</a:t>
            </a:r>
            <a:endParaRPr lang="en-US" sz="6000" dirty="0"/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2F9C8FA3-8B74-411B-9628-7F14D3DBB5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923" y="11591455"/>
            <a:ext cx="1596603" cy="14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0049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8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7398478"/>
            <a:ext cx="21031200" cy="1389922"/>
          </a:xfrm>
        </p:spPr>
        <p:txBody>
          <a:bodyPr numCol="2" spcCol="1080000">
            <a:noAutofit/>
          </a:bodyPr>
          <a:lstStyle/>
          <a:p>
            <a:r>
              <a:rPr lang="en-US" sz="7200" b="1" dirty="0"/>
              <a:t>Kernassortiment</a:t>
            </a:r>
            <a:br>
              <a:rPr lang="en-US" sz="7200" b="1" dirty="0"/>
            </a:br>
            <a:r>
              <a:rPr lang="en-US" sz="7200" b="1" dirty="0"/>
              <a:t>Plusassortiment</a:t>
            </a:r>
          </a:p>
        </p:txBody>
      </p:sp>
      <p:pic>
        <p:nvPicPr>
          <p:cNvPr id="7" name="Picture 6" descr="fol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2877278"/>
            <a:ext cx="3962400" cy="3962400"/>
          </a:xfrm>
          <a:prstGeom prst="rect">
            <a:avLst/>
          </a:prstGeom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1676400" y="8973278"/>
            <a:ext cx="21031200" cy="1948722"/>
          </a:xfrm>
          <a:prstGeom prst="rect">
            <a:avLst/>
          </a:prstGeom>
        </p:spPr>
        <p:txBody>
          <a:bodyPr vert="horz" lIns="91440" tIns="45720" rIns="91440" bIns="45720" numCol="2" spcCol="108000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/>
              <a:t>Standaard beschikbaar in </a:t>
            </a:r>
            <a:br>
              <a:rPr lang="en-US" sz="5400" dirty="0"/>
            </a:br>
            <a:r>
              <a:rPr lang="en-US" sz="5400" dirty="0"/>
              <a:t>NEN Connect</a:t>
            </a:r>
          </a:p>
          <a:p>
            <a:pPr>
              <a:lnSpc>
                <a:spcPct val="100000"/>
              </a:lnSpc>
            </a:pPr>
            <a:r>
              <a:rPr lang="en-US" sz="5400" dirty="0"/>
              <a:t>Op aanvraag beschikbaar in NEN Connect</a:t>
            </a:r>
          </a:p>
        </p:txBody>
      </p:sp>
      <p:pic>
        <p:nvPicPr>
          <p:cNvPr id="8" name="Picture 7" descr="fol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0" y="2877278"/>
            <a:ext cx="3962400" cy="3962400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18999200" y="4306756"/>
            <a:ext cx="6477000" cy="1389922"/>
          </a:xfrm>
          <a:prstGeom prst="rect">
            <a:avLst/>
          </a:prstGeom>
        </p:spPr>
        <p:txBody>
          <a:bodyPr vert="horz" lIns="91440" tIns="45720" rIns="91440" bIns="45720" numCol="2" spcCol="108000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b="1" dirty="0"/>
              <a:t>+</a:t>
            </a:r>
          </a:p>
        </p:txBody>
      </p:sp>
      <p:pic>
        <p:nvPicPr>
          <p:cNvPr id="10" name="Afbeelding 2">
            <a:extLst>
              <a:ext uri="{FF2B5EF4-FFF2-40B4-BE49-F238E27FC236}">
                <a16:creationId xmlns:a16="http://schemas.microsoft.com/office/drawing/2014/main" id="{D0B2D35F-8F5C-48D9-B40C-654FCD7B37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298" y="11842467"/>
            <a:ext cx="1596603" cy="14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69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61937" y="956167"/>
            <a:ext cx="18159663" cy="2286001"/>
          </a:xfrm>
        </p:spPr>
        <p:txBody>
          <a:bodyPr/>
          <a:lstStyle/>
          <a:p>
            <a:r>
              <a:rPr lang="nl-NL" dirty="0"/>
              <a:t>Kernassortiment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678" y="5695955"/>
            <a:ext cx="1787843" cy="1782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19" y="8783947"/>
            <a:ext cx="3929600" cy="21808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19" y="5695955"/>
            <a:ext cx="4867441" cy="17822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37" y="8910947"/>
            <a:ext cx="6255211" cy="17062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8761" y="8520302"/>
            <a:ext cx="3525678" cy="244447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52CFF61-6E0F-4E51-960C-647A5688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63" y="4284292"/>
            <a:ext cx="7295351" cy="423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2">
            <a:extLst>
              <a:ext uri="{FF2B5EF4-FFF2-40B4-BE49-F238E27FC236}">
                <a16:creationId xmlns:a16="http://schemas.microsoft.com/office/drawing/2014/main" id="{C450EB6B-F920-45C9-BAE4-9F00456336D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488" y="11980092"/>
            <a:ext cx="1596603" cy="1407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C3054-0574-40FD-8A3B-E974D48D1B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6368" y="11789500"/>
            <a:ext cx="5827947" cy="14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5718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7629" y="1039289"/>
            <a:ext cx="18159663" cy="2286001"/>
          </a:xfrm>
        </p:spPr>
        <p:txBody>
          <a:bodyPr/>
          <a:lstStyle/>
          <a:p>
            <a:r>
              <a:rPr lang="nl-NL" dirty="0"/>
              <a:t>Plusassortiment</a:t>
            </a:r>
            <a:endParaRPr lang="en-US" dirty="0"/>
          </a:p>
        </p:txBody>
      </p:sp>
      <p:pic>
        <p:nvPicPr>
          <p:cNvPr id="13" name="Picture 2" descr="https://encrypted-tbn3.gstatic.com/images?q=tbn:ANd9GcS8HKI_CrWJK9HFIluhQ0dHuFPYVBgRQbowEoPIZrghRgcII6n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5171" y="6379521"/>
            <a:ext cx="2395255" cy="1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34" y="7644485"/>
            <a:ext cx="2123963" cy="106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058" y="9494325"/>
            <a:ext cx="1887741" cy="188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105" y="8730665"/>
            <a:ext cx="1739601" cy="180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488" y="11937168"/>
            <a:ext cx="1913069" cy="13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729" y="5693649"/>
            <a:ext cx="2943682" cy="122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826" y="11192983"/>
            <a:ext cx="2275889" cy="232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158" y="9282098"/>
            <a:ext cx="3044798" cy="157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924" y="11937168"/>
            <a:ext cx="2481569" cy="114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6967" y="11889472"/>
            <a:ext cx="2924074" cy="102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466" y="7258372"/>
            <a:ext cx="1781629" cy="123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241" y="10719280"/>
            <a:ext cx="3000169" cy="87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123" y="12109797"/>
            <a:ext cx="2356640" cy="160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231" y="8000010"/>
            <a:ext cx="3209228" cy="101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68" y="6351652"/>
            <a:ext cx="1912722" cy="121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1657" y="8178117"/>
            <a:ext cx="1959291" cy="150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09" y="6586809"/>
            <a:ext cx="1839918" cy="183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2748" y="6812729"/>
            <a:ext cx="2660150" cy="89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1238" y="4483697"/>
            <a:ext cx="3102932" cy="116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46" y="10206966"/>
            <a:ext cx="2113326" cy="112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4515" y="9347860"/>
            <a:ext cx="1395161" cy="138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19" y="8838054"/>
            <a:ext cx="3746074" cy="99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9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8" y="9223856"/>
            <a:ext cx="1822002" cy="149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847" y="9697511"/>
            <a:ext cx="2558814" cy="106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6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0" y="10794498"/>
            <a:ext cx="3240909" cy="83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8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8" y="11598640"/>
            <a:ext cx="1799529" cy="179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9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071" y="6306916"/>
            <a:ext cx="2177730" cy="154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DE8306-6AB6-41A4-86FB-74CAE551755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34953" y="4127960"/>
            <a:ext cx="3304888" cy="20240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D79545-9814-41F4-B56F-BB8059A023B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678629" y="4467361"/>
            <a:ext cx="2182557" cy="2353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AE431B-055B-4269-86F4-B2252526F82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666069" y="6441446"/>
            <a:ext cx="2231329" cy="1597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0292A1-4607-49D3-9068-98837089BA5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0178867" y="4226574"/>
            <a:ext cx="2624162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87E80-8AD3-4190-B2E8-63EB7BDF7DA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2192000" y="4602485"/>
            <a:ext cx="2853175" cy="1603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6EB4BC-9E84-45F0-8F94-3C1B7E00997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418200" y="7652754"/>
            <a:ext cx="5340559" cy="1316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A66386-43F8-469E-B457-C6E72E7713A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2151544" y="11860040"/>
            <a:ext cx="1597290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21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0A54CA5-5F84-454C-8F42-B05CE5969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643"/>
          <a:stretch/>
        </p:blipFill>
        <p:spPr>
          <a:xfrm>
            <a:off x="98543" y="-121103"/>
            <a:ext cx="24383980" cy="13715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9416714" y="7019926"/>
            <a:ext cx="14184430" cy="5935678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" name="Title 2">
            <a:extLst>
              <a:ext uri="{FF2B5EF4-FFF2-40B4-BE49-F238E27FC236}">
                <a16:creationId xmlns:a16="http://schemas.microsoft.com/office/drawing/2014/main" id="{C51098D5-317F-45A0-BDD6-FEF09A748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3642" y="7625908"/>
            <a:ext cx="12930574" cy="28258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700" b="1" dirty="0" err="1">
                <a:solidFill>
                  <a:schemeClr val="tx1"/>
                </a:solidFill>
              </a:rPr>
              <a:t>Verschillende</a:t>
            </a:r>
            <a:r>
              <a:rPr lang="en-US" sz="6700" b="1" dirty="0">
                <a:solidFill>
                  <a:schemeClr val="tx1"/>
                </a:solidFill>
              </a:rPr>
              <a:t> </a:t>
            </a:r>
            <a:r>
              <a:rPr lang="en-US" sz="6700" b="1" dirty="0" err="1">
                <a:solidFill>
                  <a:schemeClr val="tx1"/>
                </a:solidFill>
              </a:rPr>
              <a:t>mogelijkheden</a:t>
            </a:r>
            <a:r>
              <a:rPr lang="en-US" sz="6700" b="1" dirty="0">
                <a:solidFill>
                  <a:schemeClr val="tx1"/>
                </a:solidFill>
              </a:rPr>
              <a:t> </a:t>
            </a:r>
            <a:br>
              <a:rPr lang="en-US" sz="6700" b="1" dirty="0">
                <a:solidFill>
                  <a:schemeClr val="tx1"/>
                </a:solidFill>
              </a:rPr>
            </a:br>
            <a:r>
              <a:rPr lang="en-US" sz="6700" b="1" dirty="0">
                <a:solidFill>
                  <a:schemeClr val="tx1"/>
                </a:solidFill>
              </a:rPr>
              <a:t>NEN Connect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222992" y="10672498"/>
            <a:ext cx="10972800" cy="0"/>
          </a:xfrm>
          <a:prstGeom prst="line">
            <a:avLst/>
          </a:prstGeom>
          <a:ln w="22225"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4DAA467-F5B0-4A9D-B248-B3D7B59A2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3854" y="11512212"/>
            <a:ext cx="1597290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37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7347678"/>
            <a:ext cx="23012400" cy="1389922"/>
          </a:xfrm>
        </p:spPr>
        <p:txBody>
          <a:bodyPr numCol="3" spcCol="1080000">
            <a:noAutofit/>
          </a:bodyPr>
          <a:lstStyle/>
          <a:p>
            <a:r>
              <a:rPr lang="en-US" sz="7200" b="1" dirty="0"/>
              <a:t>Maatwerk</a:t>
            </a:r>
            <a:br>
              <a:rPr lang="en-US" sz="7200" b="1" dirty="0"/>
            </a:br>
            <a:r>
              <a:rPr lang="en-US" sz="7200" b="1" dirty="0"/>
              <a:t>Standaard</a:t>
            </a:r>
            <a:br>
              <a:rPr lang="en-US" sz="7200" b="1" dirty="0"/>
            </a:br>
            <a:r>
              <a:rPr lang="en-US" sz="7200" b="1" dirty="0"/>
              <a:t>Attendering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85800" y="8610600"/>
            <a:ext cx="23012400" cy="2329722"/>
          </a:xfrm>
          <a:prstGeom prst="rect">
            <a:avLst/>
          </a:prstGeom>
        </p:spPr>
        <p:txBody>
          <a:bodyPr vert="horz" lIns="91440" tIns="45720" rIns="91440" bIns="45720" numCol="3" spcCol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/>
              <a:t>Zelf uw normencollectie samenstellen</a:t>
            </a:r>
          </a:p>
          <a:p>
            <a:pPr>
              <a:lnSpc>
                <a:spcPct val="100000"/>
              </a:lnSpc>
            </a:pPr>
            <a:endParaRPr lang="en-US" sz="4000" dirty="0"/>
          </a:p>
          <a:p>
            <a:pPr>
              <a:lnSpc>
                <a:spcPct val="100000"/>
              </a:lnSpc>
            </a:pPr>
            <a:r>
              <a:rPr lang="en-US" sz="4000" dirty="0"/>
              <a:t>Vaste collectie op basis van sectoren/gebieden</a:t>
            </a:r>
          </a:p>
          <a:p>
            <a:pPr>
              <a:lnSpc>
                <a:spcPct val="100000"/>
              </a:lnSpc>
            </a:pPr>
            <a:endParaRPr lang="en-US" sz="4000" dirty="0"/>
          </a:p>
          <a:p>
            <a:pPr>
              <a:lnSpc>
                <a:spcPct val="100000"/>
              </a:lnSpc>
            </a:pPr>
            <a:r>
              <a:rPr lang="en-US" sz="4000" dirty="0"/>
              <a:t>Altijd op de hoogte van de status van uw normencollectie</a:t>
            </a:r>
          </a:p>
        </p:txBody>
      </p:sp>
      <p:pic>
        <p:nvPicPr>
          <p:cNvPr id="2" name="Picture 1" descr="library-boo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0" y="3149600"/>
            <a:ext cx="3251200" cy="3251200"/>
          </a:xfrm>
          <a:prstGeom prst="rect">
            <a:avLst/>
          </a:prstGeom>
        </p:spPr>
      </p:pic>
      <p:pic>
        <p:nvPicPr>
          <p:cNvPr id="5" name="Picture 4" descr="new-releas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200" y="3403600"/>
            <a:ext cx="2997200" cy="2997200"/>
          </a:xfrm>
          <a:prstGeom prst="rect">
            <a:avLst/>
          </a:prstGeom>
        </p:spPr>
      </p:pic>
      <p:pic>
        <p:nvPicPr>
          <p:cNvPr id="8" name="Picture 7" descr="puzz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3149600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22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61841" y="1322135"/>
            <a:ext cx="18159663" cy="2286001"/>
          </a:xfrm>
        </p:spPr>
        <p:txBody>
          <a:bodyPr/>
          <a:lstStyle/>
          <a:p>
            <a:r>
              <a:rPr lang="en-US" dirty="0" err="1"/>
              <a:t>Programma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69493" y="4159340"/>
            <a:ext cx="20598063" cy="9005455"/>
          </a:xfrm>
        </p:spPr>
        <p:txBody>
          <a:bodyPr>
            <a:normAutofit/>
          </a:bodyPr>
          <a:lstStyle/>
          <a:p>
            <a:r>
              <a:rPr lang="nl-NL" sz="4300" b="1" dirty="0"/>
              <a:t>Korte toelichting NEN en NEN Connect</a:t>
            </a:r>
            <a:br>
              <a:rPr lang="nl-NL" sz="4300" dirty="0"/>
            </a:br>
            <a:r>
              <a:rPr lang="nl-NL" sz="4300" dirty="0"/>
              <a:t>Wie is NEN en wat is NEN Connect </a:t>
            </a:r>
          </a:p>
          <a:p>
            <a:r>
              <a:rPr lang="nl-NL" sz="4300" b="1" dirty="0"/>
              <a:t>Demonstratie NEN Connect</a:t>
            </a:r>
            <a:br>
              <a:rPr lang="nl-NL" sz="4300" b="1" dirty="0"/>
            </a:br>
            <a:r>
              <a:rPr lang="nl-NL" sz="4300" dirty="0"/>
              <a:t>Hoe werkt NEN Connect voor u als gebruiker of beheerder</a:t>
            </a:r>
          </a:p>
          <a:p>
            <a:r>
              <a:rPr lang="nl-NL" sz="4300" b="1" dirty="0"/>
              <a:t>Toekomst NEN Connect</a:t>
            </a:r>
            <a:br>
              <a:rPr lang="nl-NL" sz="4300" dirty="0"/>
            </a:br>
            <a:r>
              <a:rPr lang="nl-NL" sz="4300" dirty="0"/>
              <a:t>Ontwikkelingen binnen NEN Connect</a:t>
            </a:r>
            <a:endParaRPr lang="en-US" sz="4300" b="1" dirty="0">
              <a:solidFill>
                <a:srgbClr val="0077A2"/>
              </a:solidFill>
            </a:endParaRPr>
          </a:p>
          <a:p>
            <a:r>
              <a:rPr lang="en-US" sz="4300" b="1" dirty="0" err="1"/>
              <a:t>Vragen</a:t>
            </a:r>
            <a:r>
              <a:rPr lang="en-US" sz="4300" b="1" dirty="0"/>
              <a:t> NEN Connect</a:t>
            </a:r>
            <a:br>
              <a:rPr lang="nl-NL" sz="4300" b="1" dirty="0"/>
            </a:br>
            <a:r>
              <a:rPr lang="nl-NL" sz="4300" dirty="0"/>
              <a:t>Antwoord op uw vragen over NEN Connect</a:t>
            </a:r>
          </a:p>
        </p:txBody>
      </p:sp>
      <p:pic>
        <p:nvPicPr>
          <p:cNvPr id="8" name="Afbeelding 2">
            <a:extLst>
              <a:ext uri="{FF2B5EF4-FFF2-40B4-BE49-F238E27FC236}">
                <a16:creationId xmlns:a16="http://schemas.microsoft.com/office/drawing/2014/main" id="{BBC947DB-86EC-400C-9D6E-DFA5CBFC6F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254" y="11106183"/>
            <a:ext cx="1596603" cy="1407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B0B260-2CEB-40E4-A041-F64955B59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9513" y="0"/>
            <a:ext cx="7705344" cy="1371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BBE4DF-D57E-42C7-B5B4-CF8586E5D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7556" y="12184302"/>
            <a:ext cx="1984888" cy="1187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54E04-29F1-4EF9-BF70-0012CF304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1143" y="7789152"/>
            <a:ext cx="5912857" cy="2422283"/>
          </a:xfrm>
          <a:prstGeom prst="rect">
            <a:avLst/>
          </a:prstGeom>
        </p:spPr>
      </p:pic>
      <p:sp>
        <p:nvSpPr>
          <p:cNvPr id="10" name="Tekstvak 1">
            <a:extLst>
              <a:ext uri="{FF2B5EF4-FFF2-40B4-BE49-F238E27FC236}">
                <a16:creationId xmlns:a16="http://schemas.microsoft.com/office/drawing/2014/main" id="{BE75C34A-2CCE-402C-A997-0E900D44D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1143" y="8229600"/>
            <a:ext cx="5903714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SzPct val="8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pitchFamily="120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chemeClr val="accent2"/>
              </a:buClr>
              <a:buSzPct val="8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SzPct val="80000"/>
              <a:buFont typeface="Arial" panose="020B0604020202020204" pitchFamily="34" charset="0"/>
              <a:buChar char="&gt;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 pitchFamily="120" charset="-128"/>
                <a:cs typeface="Geneva" pitchFamily="120" charset="-128"/>
              </a:defRPr>
            </a:lvl3pPr>
            <a:lvl4pPr marL="1600200" indent="-228600">
              <a:spcBef>
                <a:spcPts val="600"/>
              </a:spcBef>
              <a:buSzPct val="80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 pitchFamily="120" charset="-128"/>
              </a:defRPr>
            </a:lvl4pPr>
            <a:lvl5pPr marL="2057400" indent="-228600">
              <a:spcBef>
                <a:spcPts val="600"/>
              </a:spcBef>
              <a:buSzPct val="8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 pitchFamily="120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 pitchFamily="120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 pitchFamily="120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 pitchFamily="120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 pitchFamily="120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r>
              <a:rPr lang="nl-NL" altLang="nl-NL" sz="1400" b="1" i="1" dirty="0"/>
              <a:t>‘</a:t>
            </a:r>
            <a:r>
              <a:rPr lang="nl-NL" altLang="nl-NL" sz="3600" b="1" i="1" dirty="0"/>
              <a:t>Een betere wereld’, dat is waar NEN naar streeft.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endParaRPr lang="nl-NL" altLang="nl-NL" sz="3600" b="1" dirty="0"/>
          </a:p>
        </p:txBody>
      </p:sp>
    </p:spTree>
    <p:extLst>
      <p:ext uri="{BB962C8B-B14F-4D97-AF65-F5344CB8AC3E}">
        <p14:creationId xmlns:p14="http://schemas.microsoft.com/office/powerpoint/2010/main" val="161323699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7347678"/>
            <a:ext cx="23012400" cy="1389922"/>
          </a:xfrm>
        </p:spPr>
        <p:txBody>
          <a:bodyPr numCol="3" spcCol="1080000">
            <a:noAutofit/>
          </a:bodyPr>
          <a:lstStyle/>
          <a:p>
            <a:r>
              <a:rPr lang="en-US" sz="7200" b="1" dirty="0"/>
              <a:t>Maatwerk</a:t>
            </a:r>
            <a:br>
              <a:rPr lang="en-US" sz="7200" b="1" dirty="0"/>
            </a:br>
            <a:r>
              <a:rPr lang="en-US" sz="7200" b="1" dirty="0"/>
              <a:t>Standaard</a:t>
            </a:r>
            <a:br>
              <a:rPr lang="en-US" sz="7200" b="1" dirty="0"/>
            </a:br>
            <a:r>
              <a:rPr lang="en-US" sz="7200" b="1" dirty="0"/>
              <a:t>Attendering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85800" y="8610600"/>
            <a:ext cx="23012400" cy="2329722"/>
          </a:xfrm>
          <a:prstGeom prst="rect">
            <a:avLst/>
          </a:prstGeom>
        </p:spPr>
        <p:txBody>
          <a:bodyPr vert="horz" lIns="91440" tIns="45720" rIns="91440" bIns="45720" numCol="3" spcCol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/>
              <a:t>Zelf uw normencollectie samenstellen</a:t>
            </a:r>
          </a:p>
          <a:p>
            <a:pPr>
              <a:lnSpc>
                <a:spcPct val="100000"/>
              </a:lnSpc>
            </a:pPr>
            <a:endParaRPr lang="en-US" sz="4000" dirty="0"/>
          </a:p>
          <a:p>
            <a:pPr>
              <a:lnSpc>
                <a:spcPct val="100000"/>
              </a:lnSpc>
            </a:pPr>
            <a:r>
              <a:rPr lang="en-US" sz="4000" dirty="0"/>
              <a:t>Vaste collectie op basis van sectoren/gebieden</a:t>
            </a:r>
          </a:p>
          <a:p>
            <a:pPr>
              <a:lnSpc>
                <a:spcPct val="100000"/>
              </a:lnSpc>
            </a:pPr>
            <a:endParaRPr lang="en-US" sz="4000" dirty="0"/>
          </a:p>
          <a:p>
            <a:pPr>
              <a:lnSpc>
                <a:spcPct val="100000"/>
              </a:lnSpc>
            </a:pPr>
            <a:r>
              <a:rPr lang="en-US" sz="4000" dirty="0"/>
              <a:t>Altijd op de hoogte van de status van uw normencollectie</a:t>
            </a:r>
          </a:p>
        </p:txBody>
      </p:sp>
      <p:pic>
        <p:nvPicPr>
          <p:cNvPr id="2" name="Picture 1" descr="library-boo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0" y="3149600"/>
            <a:ext cx="3251200" cy="3251200"/>
          </a:xfrm>
          <a:prstGeom prst="rect">
            <a:avLst/>
          </a:prstGeom>
        </p:spPr>
      </p:pic>
      <p:pic>
        <p:nvPicPr>
          <p:cNvPr id="5" name="Picture 4" descr="new-releas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200" y="3403600"/>
            <a:ext cx="2997200" cy="2997200"/>
          </a:xfrm>
          <a:prstGeom prst="rect">
            <a:avLst/>
          </a:prstGeom>
        </p:spPr>
      </p:pic>
      <p:pic>
        <p:nvPicPr>
          <p:cNvPr id="8" name="Picture 7" descr="puzz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3149600"/>
            <a:ext cx="3251200" cy="3251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80400" y="1473200"/>
            <a:ext cx="15697200" cy="10769600"/>
          </a:xfrm>
          <a:prstGeom prst="rect">
            <a:avLst/>
          </a:prstGeom>
          <a:solidFill>
            <a:srgbClr val="006390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99263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7347678"/>
            <a:ext cx="23012400" cy="1389922"/>
          </a:xfrm>
        </p:spPr>
        <p:txBody>
          <a:bodyPr numCol="3" spcCol="1080000">
            <a:noAutofit/>
          </a:bodyPr>
          <a:lstStyle/>
          <a:p>
            <a:r>
              <a:rPr lang="en-US" sz="7200" b="1" dirty="0"/>
              <a:t>Maatwerk</a:t>
            </a:r>
            <a:br>
              <a:rPr lang="en-US" sz="7200" b="1" dirty="0"/>
            </a:br>
            <a:r>
              <a:rPr lang="en-US" sz="7200" b="1" dirty="0"/>
              <a:t>Standaard</a:t>
            </a:r>
            <a:br>
              <a:rPr lang="en-US" sz="7200" b="1" dirty="0"/>
            </a:br>
            <a:r>
              <a:rPr lang="en-US" sz="7200" b="1" dirty="0"/>
              <a:t>Attendering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85800" y="8610600"/>
            <a:ext cx="23012400" cy="2329722"/>
          </a:xfrm>
          <a:prstGeom prst="rect">
            <a:avLst/>
          </a:prstGeom>
        </p:spPr>
        <p:txBody>
          <a:bodyPr vert="horz" lIns="91440" tIns="45720" rIns="91440" bIns="45720" numCol="3" spcCol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/>
              <a:t>Zelf uw normencollectie samenstellen</a:t>
            </a:r>
          </a:p>
          <a:p>
            <a:pPr>
              <a:lnSpc>
                <a:spcPct val="100000"/>
              </a:lnSpc>
            </a:pPr>
            <a:endParaRPr lang="en-US" sz="4000" dirty="0"/>
          </a:p>
          <a:p>
            <a:pPr>
              <a:lnSpc>
                <a:spcPct val="100000"/>
              </a:lnSpc>
            </a:pPr>
            <a:r>
              <a:rPr lang="en-US" sz="4000" dirty="0"/>
              <a:t>Vaste collectie op basis van sectoren/gebieden</a:t>
            </a:r>
          </a:p>
          <a:p>
            <a:pPr>
              <a:lnSpc>
                <a:spcPct val="100000"/>
              </a:lnSpc>
            </a:pPr>
            <a:endParaRPr lang="en-US" sz="4000" dirty="0"/>
          </a:p>
          <a:p>
            <a:pPr>
              <a:lnSpc>
                <a:spcPct val="100000"/>
              </a:lnSpc>
            </a:pPr>
            <a:r>
              <a:rPr lang="en-US" sz="4000" dirty="0"/>
              <a:t>Altijd op de hoogte van de status van uw normencollectie</a:t>
            </a:r>
          </a:p>
        </p:txBody>
      </p:sp>
      <p:pic>
        <p:nvPicPr>
          <p:cNvPr id="2" name="Picture 1" descr="library-boo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0" y="3149600"/>
            <a:ext cx="3251200" cy="3251200"/>
          </a:xfrm>
          <a:prstGeom prst="rect">
            <a:avLst/>
          </a:prstGeom>
        </p:spPr>
      </p:pic>
      <p:pic>
        <p:nvPicPr>
          <p:cNvPr id="5" name="Picture 4" descr="new-releas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200" y="3403600"/>
            <a:ext cx="2997200" cy="2997200"/>
          </a:xfrm>
          <a:prstGeom prst="rect">
            <a:avLst/>
          </a:prstGeom>
        </p:spPr>
      </p:pic>
      <p:pic>
        <p:nvPicPr>
          <p:cNvPr id="8" name="Picture 7" descr="puzz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3149600"/>
            <a:ext cx="3251200" cy="3251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flipH="1">
            <a:off x="203200" y="1473200"/>
            <a:ext cx="8077200" cy="10769600"/>
          </a:xfrm>
          <a:prstGeom prst="rect">
            <a:avLst/>
          </a:prstGeom>
          <a:solidFill>
            <a:srgbClr val="006390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15849600" y="1473200"/>
            <a:ext cx="8077200" cy="10769600"/>
          </a:xfrm>
          <a:prstGeom prst="rect">
            <a:avLst/>
          </a:prstGeom>
          <a:solidFill>
            <a:srgbClr val="006390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91711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8974" y="5010878"/>
            <a:ext cx="23012400" cy="1389922"/>
          </a:xfrm>
        </p:spPr>
        <p:txBody>
          <a:bodyPr numCol="3" spcCol="1080000">
            <a:noAutofit/>
          </a:bodyPr>
          <a:lstStyle/>
          <a:p>
            <a:r>
              <a:rPr lang="en-US" sz="7200" b="1" dirty="0"/>
              <a:t>Maatwerk</a:t>
            </a:r>
            <a:br>
              <a:rPr lang="en-US" sz="7200" b="1" dirty="0"/>
            </a:br>
            <a:r>
              <a:rPr lang="en-US" sz="7200" b="1" dirty="0"/>
              <a:t>Standaard</a:t>
            </a:r>
            <a:br>
              <a:rPr lang="en-US" sz="7200" b="1" dirty="0"/>
            </a:br>
            <a:r>
              <a:rPr lang="en-US" sz="7200" b="1" dirty="0" err="1"/>
              <a:t>Attendering</a:t>
            </a:r>
            <a:endParaRPr lang="en-US" sz="7200" b="1" dirty="0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838200" y="6400800"/>
            <a:ext cx="23012400" cy="2329722"/>
          </a:xfrm>
          <a:prstGeom prst="rect">
            <a:avLst/>
          </a:prstGeom>
        </p:spPr>
        <p:txBody>
          <a:bodyPr vert="horz" lIns="91440" tIns="45720" rIns="91440" bIns="45720" numCol="3" spcCol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/>
              <a:t>Zelf uw normencollectie samenstellen</a:t>
            </a:r>
          </a:p>
          <a:p>
            <a:pPr>
              <a:lnSpc>
                <a:spcPct val="100000"/>
              </a:lnSpc>
            </a:pPr>
            <a:endParaRPr lang="en-US" sz="4000" dirty="0"/>
          </a:p>
          <a:p>
            <a:pPr>
              <a:lnSpc>
                <a:spcPct val="100000"/>
              </a:lnSpc>
            </a:pPr>
            <a:r>
              <a:rPr lang="en-US" sz="4000" dirty="0"/>
              <a:t>Vaste collectie op basis van sectoren/gebieden</a:t>
            </a:r>
          </a:p>
          <a:p>
            <a:pPr>
              <a:lnSpc>
                <a:spcPct val="100000"/>
              </a:lnSpc>
            </a:pPr>
            <a:endParaRPr lang="en-US" sz="4000" dirty="0"/>
          </a:p>
          <a:p>
            <a:pPr>
              <a:lnSpc>
                <a:spcPct val="100000"/>
              </a:lnSpc>
            </a:pPr>
            <a:r>
              <a:rPr lang="en-US" sz="4000" dirty="0" err="1"/>
              <a:t>Altijd</a:t>
            </a:r>
            <a:r>
              <a:rPr lang="en-US" sz="4000" dirty="0"/>
              <a:t> op de </a:t>
            </a:r>
            <a:r>
              <a:rPr lang="en-US" sz="4000" dirty="0" err="1"/>
              <a:t>hoogte</a:t>
            </a:r>
            <a:r>
              <a:rPr lang="en-US" sz="4000" dirty="0"/>
              <a:t> van de status van </a:t>
            </a:r>
            <a:r>
              <a:rPr lang="en-US" sz="4000" dirty="0" err="1"/>
              <a:t>uw</a:t>
            </a:r>
            <a:r>
              <a:rPr lang="en-US" sz="4000" dirty="0"/>
              <a:t> </a:t>
            </a:r>
            <a:r>
              <a:rPr lang="en-US" sz="4000" dirty="0" err="1"/>
              <a:t>normencollectie</a:t>
            </a:r>
            <a:endParaRPr lang="en-US" sz="4000" dirty="0"/>
          </a:p>
        </p:txBody>
      </p:sp>
      <p:pic>
        <p:nvPicPr>
          <p:cNvPr id="2" name="Picture 1" descr="library-boo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0" y="1474788"/>
            <a:ext cx="3251200" cy="3251200"/>
          </a:xfrm>
          <a:prstGeom prst="rect">
            <a:avLst/>
          </a:prstGeom>
        </p:spPr>
      </p:pic>
      <p:pic>
        <p:nvPicPr>
          <p:cNvPr id="5" name="Picture 4" descr="new-releas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550" y="1593850"/>
            <a:ext cx="2997200" cy="2997200"/>
          </a:xfrm>
          <a:prstGeom prst="rect">
            <a:avLst/>
          </a:prstGeom>
        </p:spPr>
      </p:pic>
      <p:pic>
        <p:nvPicPr>
          <p:cNvPr id="8" name="Picture 7" descr="puzz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1339850"/>
            <a:ext cx="3251200" cy="32512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450" y="674688"/>
            <a:ext cx="7808924" cy="1076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9209" y="9129095"/>
            <a:ext cx="529668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/>
            <a:r>
              <a:rPr lang="nl-NL" dirty="0">
                <a:solidFill>
                  <a:schemeClr val="accent5"/>
                </a:solidFill>
              </a:rPr>
              <a:t>Extra in NEN Connect</a:t>
            </a:r>
          </a:p>
          <a:p>
            <a:pPr lvl="1" indent="0"/>
            <a:endParaRPr lang="nl-NL" dirty="0">
              <a:solidFill>
                <a:schemeClr val="accent5"/>
              </a:solidFill>
            </a:endParaRPr>
          </a:p>
          <a:p>
            <a:pPr lvl="1" indent="0"/>
            <a:r>
              <a:rPr lang="nl-NL" dirty="0">
                <a:solidFill>
                  <a:schemeClr val="accent5"/>
                </a:solidFill>
                <a:sym typeface="Wingdings 2"/>
              </a:rPr>
              <a:t> </a:t>
            </a:r>
            <a:r>
              <a:rPr lang="nl-NL" dirty="0">
                <a:solidFill>
                  <a:schemeClr val="accent5"/>
                </a:solidFill>
              </a:rPr>
              <a:t>Bedrijfsdocumenten</a:t>
            </a:r>
          </a:p>
          <a:p>
            <a:pPr lvl="1" indent="0"/>
            <a:r>
              <a:rPr lang="nl-NL" dirty="0">
                <a:solidFill>
                  <a:schemeClr val="accent5"/>
                </a:solidFill>
                <a:sym typeface="Wingdings 2"/>
              </a:rPr>
              <a:t> </a:t>
            </a:r>
            <a:r>
              <a:rPr lang="nl-NL" dirty="0" err="1">
                <a:solidFill>
                  <a:schemeClr val="accent5"/>
                </a:solidFill>
              </a:rPr>
              <a:t>Redline</a:t>
            </a:r>
            <a:r>
              <a:rPr lang="nl-NL" dirty="0">
                <a:solidFill>
                  <a:schemeClr val="accent5"/>
                </a:solidFill>
              </a:rPr>
              <a:t> module </a:t>
            </a:r>
            <a:endParaRPr lang="nl-NL" sz="4000" dirty="0">
              <a:solidFill>
                <a:schemeClr val="accent5"/>
              </a:solidFill>
            </a:endParaRPr>
          </a:p>
          <a:p>
            <a:endParaRPr lang="nl-NL" sz="4000" dirty="0">
              <a:solidFill>
                <a:schemeClr val="accent5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7656918" y="7659577"/>
            <a:ext cx="1106082" cy="1070945"/>
          </a:xfrm>
          <a:prstGeom prst="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5876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7347678"/>
            <a:ext cx="23012400" cy="1389922"/>
          </a:xfrm>
        </p:spPr>
        <p:txBody>
          <a:bodyPr numCol="3" spcCol="1080000">
            <a:noAutofit/>
          </a:bodyPr>
          <a:lstStyle/>
          <a:p>
            <a:r>
              <a:rPr lang="en-US" sz="7200" b="1" dirty="0"/>
              <a:t>Maatwerk</a:t>
            </a:r>
            <a:br>
              <a:rPr lang="en-US" sz="7200" b="1" dirty="0"/>
            </a:br>
            <a:r>
              <a:rPr lang="en-US" sz="7200" b="1" dirty="0"/>
              <a:t>Standaard</a:t>
            </a:r>
            <a:br>
              <a:rPr lang="en-US" sz="7200" b="1" dirty="0"/>
            </a:br>
            <a:r>
              <a:rPr lang="en-US" sz="7200" b="1" dirty="0"/>
              <a:t>Attendering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85800" y="8610600"/>
            <a:ext cx="23012400" cy="2329722"/>
          </a:xfrm>
          <a:prstGeom prst="rect">
            <a:avLst/>
          </a:prstGeom>
        </p:spPr>
        <p:txBody>
          <a:bodyPr vert="horz" lIns="91440" tIns="45720" rIns="91440" bIns="45720" numCol="3" spcCol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/>
              <a:t>Zelf uw normencollectie samenstellen</a:t>
            </a:r>
          </a:p>
          <a:p>
            <a:pPr>
              <a:lnSpc>
                <a:spcPct val="100000"/>
              </a:lnSpc>
            </a:pPr>
            <a:endParaRPr lang="en-US" sz="4000" dirty="0"/>
          </a:p>
          <a:p>
            <a:pPr>
              <a:lnSpc>
                <a:spcPct val="100000"/>
              </a:lnSpc>
            </a:pPr>
            <a:r>
              <a:rPr lang="en-US" sz="4000" dirty="0"/>
              <a:t>Vaste collectie op basis van sectoren/gebieden</a:t>
            </a:r>
          </a:p>
          <a:p>
            <a:pPr>
              <a:lnSpc>
                <a:spcPct val="100000"/>
              </a:lnSpc>
            </a:pPr>
            <a:endParaRPr lang="en-US" sz="4000" dirty="0"/>
          </a:p>
          <a:p>
            <a:pPr>
              <a:lnSpc>
                <a:spcPct val="100000"/>
              </a:lnSpc>
            </a:pPr>
            <a:r>
              <a:rPr lang="en-US" sz="4000" dirty="0"/>
              <a:t>Altijd op de hoogte van de status van uw normencollectie</a:t>
            </a:r>
          </a:p>
        </p:txBody>
      </p:sp>
      <p:pic>
        <p:nvPicPr>
          <p:cNvPr id="2" name="Picture 1" descr="library-boo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0" y="3149600"/>
            <a:ext cx="3251200" cy="3251200"/>
          </a:xfrm>
          <a:prstGeom prst="rect">
            <a:avLst/>
          </a:prstGeom>
        </p:spPr>
      </p:pic>
      <p:pic>
        <p:nvPicPr>
          <p:cNvPr id="5" name="Picture 4" descr="new-releas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200" y="3403600"/>
            <a:ext cx="2997200" cy="2997200"/>
          </a:xfrm>
          <a:prstGeom prst="rect">
            <a:avLst/>
          </a:prstGeom>
        </p:spPr>
      </p:pic>
      <p:pic>
        <p:nvPicPr>
          <p:cNvPr id="8" name="Picture 7" descr="puzz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3149600"/>
            <a:ext cx="3251200" cy="3251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H="1">
            <a:off x="203200" y="1473200"/>
            <a:ext cx="15468600" cy="10769600"/>
          </a:xfrm>
          <a:prstGeom prst="rect">
            <a:avLst/>
          </a:prstGeom>
          <a:solidFill>
            <a:srgbClr val="006390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438471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1148787-5A32-42B8-BA2C-0FCC9DBE29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E4337-339D-4A2A-A5A5-6BA2BAFB0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1305"/>
            <a:ext cx="24384000" cy="146510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DDB95C-D7E5-411B-BD88-72488EF2E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15310"/>
            <a:ext cx="21031200" cy="3474617"/>
          </a:xfrm>
        </p:spPr>
        <p:txBody>
          <a:bodyPr>
            <a:normAutofit/>
          </a:bodyPr>
          <a:lstStyle/>
          <a:p>
            <a:r>
              <a:rPr lang="nl-NL" sz="12000" b="1" dirty="0"/>
              <a:t>Demonstratie NEN Connect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B35A193-F07F-4B48-B16B-A63D1BC17F41}"/>
              </a:ext>
            </a:extLst>
          </p:cNvPr>
          <p:cNvSpPr txBox="1">
            <a:spLocks/>
          </p:cNvSpPr>
          <p:nvPr/>
        </p:nvSpPr>
        <p:spPr>
          <a:xfrm>
            <a:off x="472966" y="9049407"/>
            <a:ext cx="23348589" cy="318670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8000" b="1" dirty="0"/>
              <a:t>Heeft u vragen?</a:t>
            </a:r>
          </a:p>
          <a:p>
            <a:pPr marL="1143000" indent="-1143000" algn="l">
              <a:buFont typeface="Wingdings" panose="05000000000000000000" pitchFamily="2" charset="2"/>
              <a:buChar char="Ø"/>
            </a:pPr>
            <a:r>
              <a:rPr lang="nl-NL" sz="8000" b="1" dirty="0"/>
              <a:t>Vermeld ook uw naam en bedrijfsnaam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0EEFC-DE65-4500-9FC0-615CAC2F8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4265" y="12541471"/>
            <a:ext cx="1597290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87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64134C-10CB-4893-87AD-6C99F4A00C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Introductie</a:t>
            </a:r>
            <a:r>
              <a:rPr lang="en-US" dirty="0"/>
              <a:t> NEN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Hét</a:t>
            </a:r>
            <a:r>
              <a:rPr lang="en-US" dirty="0"/>
              <a:t> </a:t>
            </a:r>
            <a:r>
              <a:rPr lang="en-US" dirty="0" err="1"/>
              <a:t>kennisnetwerk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normontwikkeling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normtoepassing</a:t>
            </a:r>
            <a:r>
              <a:rPr lang="en-US" dirty="0"/>
              <a:t> </a:t>
            </a:r>
          </a:p>
          <a:p>
            <a:r>
              <a:rPr lang="en-US" dirty="0" err="1"/>
              <a:t>Onafhankelijk</a:t>
            </a:r>
            <a:r>
              <a:rPr lang="en-US" dirty="0"/>
              <a:t> </a:t>
            </a:r>
            <a:r>
              <a:rPr lang="en-US" dirty="0" err="1"/>
              <a:t>instituut</a:t>
            </a:r>
            <a:r>
              <a:rPr lang="en-US" dirty="0"/>
              <a:t>, </a:t>
            </a:r>
            <a:r>
              <a:rPr lang="en-US" dirty="0" err="1"/>
              <a:t>zonder</a:t>
            </a:r>
            <a:r>
              <a:rPr lang="en-US" dirty="0"/>
              <a:t> </a:t>
            </a:r>
            <a:r>
              <a:rPr lang="en-US" dirty="0" err="1"/>
              <a:t>winstoogmerk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458200" y="-1092200"/>
            <a:ext cx="184729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Afbeelding 2">
            <a:extLst>
              <a:ext uri="{FF2B5EF4-FFF2-40B4-BE49-F238E27FC236}">
                <a16:creationId xmlns:a16="http://schemas.microsoft.com/office/drawing/2014/main" id="{7CF1722A-F45E-41DF-8081-1C9CF57496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924" y="11465949"/>
            <a:ext cx="1596603" cy="14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9367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59330-B831-43B3-9FBD-682D4D0A8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929" y="6024612"/>
            <a:ext cx="15594920" cy="533446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 rot="10800000">
            <a:off x="4360010" y="2717798"/>
            <a:ext cx="20036683" cy="85344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99039" y="2327012"/>
            <a:ext cx="14676881" cy="2286001"/>
          </a:xfrm>
        </p:spPr>
        <p:txBody>
          <a:bodyPr/>
          <a:lstStyle/>
          <a:p>
            <a:r>
              <a:rPr lang="en-US" dirty="0"/>
              <a:t>NEN in </a:t>
            </a:r>
            <a:r>
              <a:rPr lang="en-US" dirty="0" err="1"/>
              <a:t>cijfers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458200" y="-1092200"/>
            <a:ext cx="184729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Afbeelding 2">
            <a:extLst>
              <a:ext uri="{FF2B5EF4-FFF2-40B4-BE49-F238E27FC236}">
                <a16:creationId xmlns:a16="http://schemas.microsoft.com/office/drawing/2014/main" id="{7CF1722A-F45E-41DF-8081-1C9CF57496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924" y="11465949"/>
            <a:ext cx="1596603" cy="1407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C5806C-136D-429D-869D-7F7865E46A53}"/>
              </a:ext>
            </a:extLst>
          </p:cNvPr>
          <p:cNvSpPr txBox="1"/>
          <p:nvPr/>
        </p:nvSpPr>
        <p:spPr>
          <a:xfrm>
            <a:off x="5838894" y="5235091"/>
            <a:ext cx="2711670" cy="172354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0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300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4688E-9F54-4286-906A-228EFEF8DBD6}"/>
              </a:ext>
            </a:extLst>
          </p:cNvPr>
          <p:cNvSpPr txBox="1"/>
          <p:nvPr/>
        </p:nvSpPr>
        <p:spPr>
          <a:xfrm>
            <a:off x="15406534" y="5158951"/>
            <a:ext cx="4855779" cy="172354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0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1.400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EF8779-BD37-4556-9F9F-8F50B60205E6}"/>
              </a:ext>
            </a:extLst>
          </p:cNvPr>
          <p:cNvSpPr txBox="1"/>
          <p:nvPr/>
        </p:nvSpPr>
        <p:spPr>
          <a:xfrm>
            <a:off x="5882774" y="6681840"/>
            <a:ext cx="5202621" cy="95410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50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medewerkers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4CD9E1-2C0E-499E-A1F4-6ABDD56E31B4}"/>
              </a:ext>
            </a:extLst>
          </p:cNvPr>
          <p:cNvSpPr txBox="1"/>
          <p:nvPr/>
        </p:nvSpPr>
        <p:spPr>
          <a:xfrm>
            <a:off x="15609342" y="6681840"/>
            <a:ext cx="5790207" cy="95410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50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normcommissies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A1D734-AE11-4935-B696-81F4BF6F129B}"/>
              </a:ext>
            </a:extLst>
          </p:cNvPr>
          <p:cNvSpPr txBox="1"/>
          <p:nvPr/>
        </p:nvSpPr>
        <p:spPr>
          <a:xfrm>
            <a:off x="5838894" y="7949993"/>
            <a:ext cx="5015659" cy="172354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0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31.000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C8FF81-8BC5-4EA2-B3A2-9CB965A239AF}"/>
              </a:ext>
            </a:extLst>
          </p:cNvPr>
          <p:cNvSpPr txBox="1"/>
          <p:nvPr/>
        </p:nvSpPr>
        <p:spPr>
          <a:xfrm>
            <a:off x="15606709" y="8187666"/>
            <a:ext cx="3739251" cy="172354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0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5.000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C23FC2-D3FA-42B9-B391-A336929E1716}"/>
              </a:ext>
            </a:extLst>
          </p:cNvPr>
          <p:cNvSpPr txBox="1"/>
          <p:nvPr/>
        </p:nvSpPr>
        <p:spPr>
          <a:xfrm>
            <a:off x="5838894" y="9502759"/>
            <a:ext cx="6215245" cy="95410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50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Normen in beheer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53DE34-C38F-41B3-A5B6-00B50333A103}"/>
              </a:ext>
            </a:extLst>
          </p:cNvPr>
          <p:cNvSpPr txBox="1"/>
          <p:nvPr/>
        </p:nvSpPr>
        <p:spPr>
          <a:xfrm>
            <a:off x="15606709" y="9487598"/>
            <a:ext cx="6105517" cy="95410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50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commissieleden</a:t>
            </a:r>
          </a:p>
        </p:txBody>
      </p:sp>
    </p:spTree>
    <p:extLst>
      <p:ext uri="{BB962C8B-B14F-4D97-AF65-F5344CB8AC3E}">
        <p14:creationId xmlns:p14="http://schemas.microsoft.com/office/powerpoint/2010/main" val="211378561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 rot="10800000">
            <a:off x="4360010" y="2717798"/>
            <a:ext cx="20036683" cy="85344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99039" y="3019230"/>
            <a:ext cx="14676881" cy="2286001"/>
          </a:xfrm>
        </p:spPr>
        <p:txBody>
          <a:bodyPr>
            <a:normAutofit/>
          </a:bodyPr>
          <a:lstStyle/>
          <a:p>
            <a:r>
              <a:rPr lang="en-US" dirty="0"/>
              <a:t>Business Units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>
          <a:xfrm>
            <a:off x="5699039" y="5559230"/>
            <a:ext cx="15205161" cy="5184969"/>
          </a:xfrm>
        </p:spPr>
        <p:txBody>
          <a:bodyPr>
            <a:normAutofit/>
          </a:bodyPr>
          <a:lstStyle/>
          <a:p>
            <a:pPr marL="685800" indent="-685800">
              <a:buFont typeface=".AppleSystemUIFont" charset="-120"/>
              <a:buChar char="›"/>
            </a:pPr>
            <a:r>
              <a:rPr lang="en-US" dirty="0" err="1"/>
              <a:t>Normontwikkeling</a:t>
            </a:r>
            <a:endParaRPr lang="en-US" dirty="0"/>
          </a:p>
          <a:p>
            <a:pPr marL="685800" indent="-685800">
              <a:buFont typeface=".AppleSystemUIFont" charset="-120"/>
              <a:buChar char="›"/>
            </a:pPr>
            <a:r>
              <a:rPr lang="en-US" dirty="0" err="1"/>
              <a:t>Normtoepassing</a:t>
            </a:r>
            <a:r>
              <a:rPr lang="en-US" dirty="0"/>
              <a:t> </a:t>
            </a:r>
          </a:p>
          <a:p>
            <a:pPr marL="685800" indent="-685800">
              <a:buFont typeface=".AppleSystemUIFont" charset="-120"/>
              <a:buChar char="›"/>
            </a:pPr>
            <a:endParaRPr lang="en-US" b="1" dirty="0">
              <a:solidFill>
                <a:srgbClr val="0077A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58200" y="-1092200"/>
            <a:ext cx="184729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Afbeelding 2">
            <a:extLst>
              <a:ext uri="{FF2B5EF4-FFF2-40B4-BE49-F238E27FC236}">
                <a16:creationId xmlns:a16="http://schemas.microsoft.com/office/drawing/2014/main" id="{7CF1722A-F45E-41DF-8081-1C9CF57496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924" y="11465949"/>
            <a:ext cx="1596603" cy="14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7337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0850" y="777585"/>
            <a:ext cx="19862802" cy="2286001"/>
          </a:xfrm>
        </p:spPr>
        <p:txBody>
          <a:bodyPr/>
          <a:lstStyle/>
          <a:p>
            <a:pPr algn="ctr"/>
            <a:r>
              <a:rPr lang="en-US" dirty="0"/>
              <a:t>Normontwikkeling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432" y="3371850"/>
            <a:ext cx="14648053" cy="923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68978" y="3956050"/>
            <a:ext cx="241604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Het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cap="none" spc="0" normalizeH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proces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43292" y="3934938"/>
            <a:ext cx="5724642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Toegankelijk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iedereen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Afbeelding 2">
            <a:extLst>
              <a:ext uri="{FF2B5EF4-FFF2-40B4-BE49-F238E27FC236}">
                <a16:creationId xmlns:a16="http://schemas.microsoft.com/office/drawing/2014/main" id="{1614EEF3-46EC-4172-BB12-C76ADE37AE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547" y="11645243"/>
            <a:ext cx="1596603" cy="14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2636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9"/>
          <p:cNvSpPr>
            <a:spLocks noGrp="1"/>
          </p:cNvSpPr>
          <p:nvPr>
            <p:ph type="body" idx="12"/>
          </p:nvPr>
        </p:nvSpPr>
        <p:spPr>
          <a:xfrm>
            <a:off x="472966" y="7051706"/>
            <a:ext cx="23911034" cy="78724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0000" b="1" dirty="0" err="1">
                <a:solidFill>
                  <a:schemeClr val="accent5">
                    <a:lumMod val="50000"/>
                  </a:schemeClr>
                </a:solidFill>
              </a:rPr>
              <a:t>Alle</a:t>
            </a:r>
            <a:r>
              <a:rPr lang="en-US" sz="10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0000" b="1" dirty="0" err="1">
                <a:solidFill>
                  <a:schemeClr val="accent5">
                    <a:lumMod val="50000"/>
                  </a:schemeClr>
                </a:solidFill>
              </a:rPr>
              <a:t>belanghebbenden</a:t>
            </a:r>
            <a:r>
              <a:rPr lang="en-US" sz="10000" b="1" dirty="0">
                <a:solidFill>
                  <a:schemeClr val="accent5">
                    <a:lumMod val="50000"/>
                  </a:schemeClr>
                </a:solidFill>
              </a:rPr>
              <a:t> + consensus  </a:t>
            </a:r>
          </a:p>
          <a:p>
            <a:pPr marL="0" indent="0" algn="ctr">
              <a:buNone/>
            </a:pPr>
            <a:r>
              <a:rPr lang="en-US" sz="14000" b="1" dirty="0">
                <a:solidFill>
                  <a:schemeClr val="accent5">
                    <a:lumMod val="50000"/>
                  </a:schemeClr>
                </a:solidFill>
              </a:rPr>
              <a:t>breed </a:t>
            </a:r>
            <a:r>
              <a:rPr lang="en-US" sz="14000" b="1" dirty="0" err="1">
                <a:solidFill>
                  <a:schemeClr val="accent5">
                    <a:lumMod val="50000"/>
                  </a:schemeClr>
                </a:solidFill>
              </a:rPr>
              <a:t>gedragen</a:t>
            </a:r>
            <a:r>
              <a:rPr lang="en-US" sz="1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0" b="1" dirty="0" err="1">
                <a:solidFill>
                  <a:schemeClr val="accent5">
                    <a:lumMod val="50000"/>
                  </a:schemeClr>
                </a:solidFill>
              </a:rPr>
              <a:t>afspraken</a:t>
            </a:r>
            <a:endParaRPr lang="en-US" sz="1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Afbeelding 2">
            <a:extLst>
              <a:ext uri="{FF2B5EF4-FFF2-40B4-BE49-F238E27FC236}">
                <a16:creationId xmlns:a16="http://schemas.microsoft.com/office/drawing/2014/main" id="{1A2673C2-B9B6-4776-80D8-8DBFCD158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982" y="11609384"/>
            <a:ext cx="1596603" cy="1407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711AB3-0CCB-483D-A3EE-5E626AAAB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24341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96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van </a:t>
            </a:r>
            <a:r>
              <a:rPr lang="en-US" dirty="0" err="1"/>
              <a:t>een</a:t>
            </a:r>
            <a:r>
              <a:rPr lang="en-US" dirty="0"/>
              <a:t> norm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Privaatrechtelijk document</a:t>
            </a:r>
          </a:p>
          <a:p>
            <a:r>
              <a:rPr lang="en-US" dirty="0"/>
              <a:t>Soms in regelgeving aangewezen </a:t>
            </a:r>
          </a:p>
          <a:p>
            <a:r>
              <a:rPr lang="en-US" dirty="0" err="1"/>
              <a:t>Normontwerp</a:t>
            </a:r>
            <a:r>
              <a:rPr lang="en-US" dirty="0"/>
              <a:t> </a:t>
            </a:r>
            <a:r>
              <a:rPr lang="en-US" dirty="0" err="1"/>
              <a:t>voorgelegd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markt</a:t>
            </a:r>
            <a:endParaRPr lang="en-US" dirty="0"/>
          </a:p>
          <a:p>
            <a:r>
              <a:rPr lang="en-US" dirty="0" err="1"/>
              <a:t>Constante</a:t>
            </a:r>
            <a:r>
              <a:rPr lang="en-US" dirty="0"/>
              <a:t> </a:t>
            </a:r>
            <a:r>
              <a:rPr lang="en-US" dirty="0" err="1"/>
              <a:t>revisie</a:t>
            </a:r>
            <a:r>
              <a:rPr lang="en-US" dirty="0"/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96834">
            <a:off x="18406120" y="1036538"/>
            <a:ext cx="4437358" cy="6532374"/>
          </a:xfrm>
          <a:prstGeom prst="rect">
            <a:avLst/>
          </a:prstGeom>
          <a:noFill/>
          <a:ln>
            <a:noFill/>
          </a:ln>
          <a:effectLst>
            <a:outerShdw blurRad="317500" dir="13500000" sx="85000" sy="85000" kx="-1200000" algn="bl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2">
            <a:extLst>
              <a:ext uri="{FF2B5EF4-FFF2-40B4-BE49-F238E27FC236}">
                <a16:creationId xmlns:a16="http://schemas.microsoft.com/office/drawing/2014/main" id="{5C916023-B887-49C5-9647-8C6E8233A6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612" y="11747205"/>
            <a:ext cx="1596603" cy="14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184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Normtoepassing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2"/>
          </p:nvPr>
        </p:nvSpPr>
        <p:spPr>
          <a:xfrm>
            <a:off x="2211136" y="4966641"/>
            <a:ext cx="21109013" cy="7872221"/>
          </a:xfrm>
        </p:spPr>
        <p:txBody>
          <a:bodyPr numCol="2" spcCol="1944000"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5400" b="1" dirty="0">
                <a:solidFill>
                  <a:srgbClr val="0077A2"/>
                </a:solidFill>
              </a:rPr>
              <a:t>Normen </a:t>
            </a:r>
          </a:p>
          <a:p>
            <a:pPr>
              <a:lnSpc>
                <a:spcPct val="80000"/>
              </a:lnSpc>
            </a:pPr>
            <a:r>
              <a:rPr lang="en-US" sz="5400" dirty="0"/>
              <a:t>Papier, pdf, xml</a:t>
            </a:r>
          </a:p>
          <a:p>
            <a:pPr lvl="1">
              <a:lnSpc>
                <a:spcPct val="80000"/>
              </a:lnSpc>
            </a:pPr>
            <a:endParaRPr lang="en-US" sz="44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5400" b="1" dirty="0">
                <a:solidFill>
                  <a:srgbClr val="0077A2"/>
                </a:solidFill>
              </a:rPr>
              <a:t>Norminformatieproducten</a:t>
            </a:r>
          </a:p>
          <a:p>
            <a:pPr>
              <a:lnSpc>
                <a:spcPct val="80000"/>
              </a:lnSpc>
            </a:pPr>
            <a:r>
              <a:rPr lang="en-US" sz="5400" dirty="0"/>
              <a:t>Praktijkgidsen</a:t>
            </a:r>
          </a:p>
          <a:p>
            <a:pPr>
              <a:lnSpc>
                <a:spcPct val="80000"/>
              </a:lnSpc>
            </a:pPr>
            <a:r>
              <a:rPr lang="en-US" sz="5400" dirty="0"/>
              <a:t>Werken met ...</a:t>
            </a:r>
          </a:p>
          <a:p>
            <a:pPr>
              <a:lnSpc>
                <a:spcPct val="80000"/>
              </a:lnSpc>
            </a:pPr>
            <a:r>
              <a:rPr lang="en-US" sz="5400" dirty="0"/>
              <a:t>Online databases / webtools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5400" b="1" dirty="0">
                <a:solidFill>
                  <a:srgbClr val="0077A2"/>
                </a:solidFill>
              </a:rPr>
              <a:t>Normmanagement </a:t>
            </a:r>
          </a:p>
          <a:p>
            <a:pPr>
              <a:lnSpc>
                <a:spcPct val="80000"/>
              </a:lnSpc>
            </a:pPr>
            <a:r>
              <a:rPr lang="en-US" sz="5400" dirty="0"/>
              <a:t>NEN Connect</a:t>
            </a:r>
          </a:p>
          <a:p>
            <a:pPr lvl="1">
              <a:lnSpc>
                <a:spcPct val="80000"/>
              </a:lnSpc>
            </a:pPr>
            <a:endParaRPr lang="en-US" sz="4400" b="1" dirty="0">
              <a:solidFill>
                <a:srgbClr val="0077A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5400" b="1" dirty="0">
                <a:solidFill>
                  <a:srgbClr val="0077A2"/>
                </a:solidFill>
              </a:rPr>
              <a:t>Trainingen</a:t>
            </a:r>
          </a:p>
          <a:p>
            <a:pPr>
              <a:lnSpc>
                <a:spcPct val="80000"/>
              </a:lnSpc>
            </a:pPr>
            <a:r>
              <a:rPr lang="en-US" sz="5400" dirty="0"/>
              <a:t>Open-roostertrainingen</a:t>
            </a:r>
          </a:p>
          <a:p>
            <a:pPr>
              <a:lnSpc>
                <a:spcPct val="80000"/>
              </a:lnSpc>
            </a:pPr>
            <a:r>
              <a:rPr lang="en-US" sz="5400" dirty="0"/>
              <a:t>Bedrijfstrainingen</a:t>
            </a:r>
          </a:p>
          <a:p>
            <a:pPr>
              <a:lnSpc>
                <a:spcPct val="80000"/>
              </a:lnSpc>
            </a:pPr>
            <a:r>
              <a:rPr lang="en-US" sz="5400" dirty="0"/>
              <a:t>E-learning</a:t>
            </a: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28CA7423-3E10-45E0-8FB6-BD1033669A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547" y="11663173"/>
            <a:ext cx="1596603" cy="14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4183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peningsslides">
  <a:themeElements>
    <a:clrScheme name="NEN">
      <a:dk1>
        <a:srgbClr val="CDE1F3"/>
      </a:dk1>
      <a:lt1>
        <a:srgbClr val="006390"/>
      </a:lt1>
      <a:dk2>
        <a:srgbClr val="A7A7A7"/>
      </a:dk2>
      <a:lt2>
        <a:srgbClr val="535353"/>
      </a:lt2>
      <a:accent1>
        <a:srgbClr val="006390"/>
      </a:accent1>
      <a:accent2>
        <a:srgbClr val="CDE1F3"/>
      </a:accent2>
      <a:accent3>
        <a:srgbClr val="4A4A4A"/>
      </a:accent3>
      <a:accent4>
        <a:srgbClr val="FD9E0E"/>
      </a:accent4>
      <a:accent5>
        <a:srgbClr val="B0D2EC"/>
      </a:accent5>
      <a:accent6>
        <a:srgbClr val="8F8F8F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andaard paginas">
  <a:themeElements>
    <a:clrScheme name="NEN">
      <a:dk1>
        <a:srgbClr val="CDE1F3"/>
      </a:dk1>
      <a:lt1>
        <a:srgbClr val="006390"/>
      </a:lt1>
      <a:dk2>
        <a:srgbClr val="A7A7A7"/>
      </a:dk2>
      <a:lt2>
        <a:srgbClr val="535353"/>
      </a:lt2>
      <a:accent1>
        <a:srgbClr val="006390"/>
      </a:accent1>
      <a:accent2>
        <a:srgbClr val="CDE1F3"/>
      </a:accent2>
      <a:accent3>
        <a:srgbClr val="4A4A4A"/>
      </a:accent3>
      <a:accent4>
        <a:srgbClr val="FD9E0E"/>
      </a:accent4>
      <a:accent5>
        <a:srgbClr val="B0D2EC"/>
      </a:accent5>
      <a:accent6>
        <a:srgbClr val="8F8F8F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Kleurvarianten">
  <a:themeElements>
    <a:clrScheme name="Custom 2">
      <a:dk1>
        <a:srgbClr val="CDE1F3"/>
      </a:dk1>
      <a:lt1>
        <a:srgbClr val="006390"/>
      </a:lt1>
      <a:dk2>
        <a:srgbClr val="A7A7A7"/>
      </a:dk2>
      <a:lt2>
        <a:srgbClr val="535353"/>
      </a:lt2>
      <a:accent1>
        <a:srgbClr val="006390"/>
      </a:accent1>
      <a:accent2>
        <a:srgbClr val="CDE1F3"/>
      </a:accent2>
      <a:accent3>
        <a:srgbClr val="4A4A4A"/>
      </a:accent3>
      <a:accent4>
        <a:srgbClr val="FD9E0E"/>
      </a:accent4>
      <a:accent5>
        <a:srgbClr val="FFFFFF"/>
      </a:accent5>
      <a:accent6>
        <a:srgbClr val="8F8F8F"/>
      </a:accent6>
      <a:hlink>
        <a:srgbClr val="0000FF"/>
      </a:hlink>
      <a:folHlink>
        <a:srgbClr val="FF00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390"/>
      </a:accent1>
      <a:accent2>
        <a:srgbClr val="CDE1F3"/>
      </a:accent2>
      <a:accent3>
        <a:srgbClr val="4A4A4A"/>
      </a:accent3>
      <a:accent4>
        <a:srgbClr val="FD9E0E"/>
      </a:accent4>
      <a:accent5>
        <a:srgbClr val="B0D2EC"/>
      </a:accent5>
      <a:accent6>
        <a:srgbClr val="8F8F8F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424</Words>
  <Application>Microsoft Office PowerPoint</Application>
  <PresentationFormat>Custom</PresentationFormat>
  <Paragraphs>127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.AppleSystemUIFont</vt:lpstr>
      <vt:lpstr>Arial</vt:lpstr>
      <vt:lpstr>Calibri</vt:lpstr>
      <vt:lpstr>Helvetica</vt:lpstr>
      <vt:lpstr>Wingdings</vt:lpstr>
      <vt:lpstr>Openingsslides</vt:lpstr>
      <vt:lpstr>Standaard paginas</vt:lpstr>
      <vt:lpstr>Kleurvarianten</vt:lpstr>
      <vt:lpstr>PowerPoint Presentation</vt:lpstr>
      <vt:lpstr>Programma</vt:lpstr>
      <vt:lpstr>Introductie NEN</vt:lpstr>
      <vt:lpstr>NEN in cijfers</vt:lpstr>
      <vt:lpstr>Business Units</vt:lpstr>
      <vt:lpstr>Normontwikkeling</vt:lpstr>
      <vt:lpstr>PowerPoint Presentation</vt:lpstr>
      <vt:lpstr>Status van een norm</vt:lpstr>
      <vt:lpstr>Normtoepassing</vt:lpstr>
      <vt:lpstr>NEN Trainingen   </vt:lpstr>
      <vt:lpstr>Werken met… en Webtools</vt:lpstr>
      <vt:lpstr>Normtoepassing</vt:lpstr>
      <vt:lpstr>Dé online totaaloplossing in  het beheren en gebruiken  van uw normen</vt:lpstr>
      <vt:lpstr>PowerPoint Presentation</vt:lpstr>
      <vt:lpstr>Kernassortiment Plusassortiment</vt:lpstr>
      <vt:lpstr>Kernassortiment</vt:lpstr>
      <vt:lpstr>Plusassortiment</vt:lpstr>
      <vt:lpstr>Verschillende mogelijkheden  NEN Connect</vt:lpstr>
      <vt:lpstr>Maatwerk Standaard Attendering</vt:lpstr>
      <vt:lpstr>Maatwerk Standaard Attendering</vt:lpstr>
      <vt:lpstr>Maatwerk Standaard Attendering</vt:lpstr>
      <vt:lpstr>Maatwerk Standaard Attendering</vt:lpstr>
      <vt:lpstr>Maatwerk Standaard Attendering</vt:lpstr>
      <vt:lpstr>Demonstratie NEN Connect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Bert Bakker</dc:creator>
  <cp:lastModifiedBy>Jasper de Vaal</cp:lastModifiedBy>
  <cp:revision>7</cp:revision>
  <dcterms:created xsi:type="dcterms:W3CDTF">2020-04-15T14:48:16Z</dcterms:created>
  <dcterms:modified xsi:type="dcterms:W3CDTF">2020-04-22T09:39:18Z</dcterms:modified>
</cp:coreProperties>
</file>